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883" autoAdjust="0"/>
  </p:normalViewPr>
  <p:slideViewPr>
    <p:cSldViewPr snapToGrid="0">
      <p:cViewPr varScale="1">
        <p:scale>
          <a:sx n="24" d="100"/>
          <a:sy n="24" d="100"/>
        </p:scale>
        <p:origin x="84" y="35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9/25/2020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9/25/2020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57.jpeg"/><Relationship Id="rId61" Type="http://schemas.openxmlformats.org/officeDocument/2006/relationships/image" Target="../media/image61.pn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pn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pn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pn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34.pn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72.jpeg"/><Relationship Id="rId10" Type="http://schemas.openxmlformats.org/officeDocument/2006/relationships/image" Target="../media/image53.png"/><Relationship Id="rId4" Type="http://schemas.openxmlformats.org/officeDocument/2006/relationships/image" Target="../media/image13.png"/><Relationship Id="rId9" Type="http://schemas.openxmlformats.org/officeDocument/2006/relationships/image" Target="../media/image74.jpeg"/></Relationships>
</file>

<file path=ppt/slides/_rels/slide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jpeg"/><Relationship Id="rId3" Type="http://schemas.openxmlformats.org/officeDocument/2006/relationships/image" Target="../media/image10.jpeg"/><Relationship Id="rId7" Type="http://schemas.openxmlformats.org/officeDocument/2006/relationships/image" Target="../media/image77.jpeg"/><Relationship Id="rId12"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9.jpeg"/><Relationship Id="rId9" Type="http://schemas.openxmlformats.org/officeDocument/2006/relationships/image" Target="../media/image79.jpe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87.png"/><Relationship Id="rId12" Type="http://schemas.openxmlformats.org/officeDocument/2006/relationships/image" Target="../media/image90.png"/><Relationship Id="rId17" Type="http://schemas.openxmlformats.org/officeDocument/2006/relationships/image" Target="../media/image94.png"/><Relationship Id="rId2" Type="http://schemas.openxmlformats.org/officeDocument/2006/relationships/image" Target="../media/image83.png"/><Relationship Id="rId16" Type="http://schemas.openxmlformats.org/officeDocument/2006/relationships/image" Target="../media/image93.png"/><Relationship Id="rId1" Type="http://schemas.openxmlformats.org/officeDocument/2006/relationships/slideLayout" Target="../slideLayouts/slideLayout16.xml"/><Relationship Id="rId6" Type="http://schemas.openxmlformats.org/officeDocument/2006/relationships/image" Target="../media/image86.png"/><Relationship Id="rId11" Type="http://schemas.openxmlformats.org/officeDocument/2006/relationships/image" Target="../media/image89.jpeg"/><Relationship Id="rId5" Type="http://schemas.openxmlformats.org/officeDocument/2006/relationships/image" Target="../media/image85.png"/><Relationship Id="rId15" Type="http://schemas.openxmlformats.org/officeDocument/2006/relationships/image" Target="../media/image92.png"/><Relationship Id="rId10" Type="http://schemas.openxmlformats.org/officeDocument/2006/relationships/image" Target="../media/image40.JPG"/><Relationship Id="rId4" Type="http://schemas.openxmlformats.org/officeDocument/2006/relationships/image" Target="../media/image84.jpeg"/><Relationship Id="rId9" Type="http://schemas.openxmlformats.org/officeDocument/2006/relationships/image" Target="../media/image88.jpeg"/><Relationship Id="rId14"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1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6.png"/><Relationship Id="rId11" Type="http://schemas.openxmlformats.org/officeDocument/2006/relationships/image" Target="../media/image101.jpeg"/><Relationship Id="rId5" Type="http://schemas.openxmlformats.org/officeDocument/2006/relationships/image" Target="../media/image19.jpeg"/><Relationship Id="rId10" Type="http://schemas.openxmlformats.org/officeDocument/2006/relationships/image" Target="../media/image100.jpeg"/><Relationship Id="rId4" Type="http://schemas.openxmlformats.org/officeDocument/2006/relationships/image" Target="../media/image95.png"/><Relationship Id="rId9" Type="http://schemas.openxmlformats.org/officeDocument/2006/relationships/image" Target="../media/image99.png"/><Relationship Id="rId14" Type="http://schemas.openxmlformats.org/officeDocument/2006/relationships/image" Target="../media/image104.jpe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09.jpeg"/><Relationship Id="rId3" Type="http://schemas.openxmlformats.org/officeDocument/2006/relationships/image" Target="../media/image105.png"/><Relationship Id="rId7" Type="http://schemas.openxmlformats.org/officeDocument/2006/relationships/image" Target="../media/image13.png"/><Relationship Id="rId12" Type="http://schemas.openxmlformats.org/officeDocument/2006/relationships/image" Target="../media/image45.png"/><Relationship Id="rId17" Type="http://schemas.openxmlformats.org/officeDocument/2006/relationships/image" Target="../media/image110.jpeg"/><Relationship Id="rId2" Type="http://schemas.openxmlformats.org/officeDocument/2006/relationships/notesSlide" Target="../notesSlides/notesSlide6.xml"/><Relationship Id="rId16" Type="http://schemas.openxmlformats.org/officeDocument/2006/relationships/image" Target="../media/image65.png"/><Relationship Id="rId1" Type="http://schemas.openxmlformats.org/officeDocument/2006/relationships/slideLayout" Target="../slideLayouts/slideLayout26.xml"/><Relationship Id="rId6" Type="http://schemas.openxmlformats.org/officeDocument/2006/relationships/image" Target="../media/image66.png"/><Relationship Id="rId11" Type="http://schemas.openxmlformats.org/officeDocument/2006/relationships/image" Target="../media/image44.png"/><Relationship Id="rId5" Type="http://schemas.openxmlformats.org/officeDocument/2006/relationships/image" Target="../media/image12.png"/><Relationship Id="rId15" Type="http://schemas.openxmlformats.org/officeDocument/2006/relationships/image" Target="../media/image63.jpg"/><Relationship Id="rId10" Type="http://schemas.openxmlformats.org/officeDocument/2006/relationships/image" Target="../media/image108.jpeg"/><Relationship Id="rId4" Type="http://schemas.openxmlformats.org/officeDocument/2006/relationships/image" Target="../media/image106.jpeg"/><Relationship Id="rId9" Type="http://schemas.openxmlformats.org/officeDocument/2006/relationships/image" Target="../media/image107.jpe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7.jpeg"/><Relationship Id="rId3" Type="http://schemas.openxmlformats.org/officeDocument/2006/relationships/image" Target="../media/image5.png"/><Relationship Id="rId7" Type="http://schemas.openxmlformats.org/officeDocument/2006/relationships/image" Target="../media/image113.jpeg"/><Relationship Id="rId12" Type="http://schemas.openxmlformats.org/officeDocument/2006/relationships/image" Target="../media/image116.jpeg"/><Relationship Id="rId2" Type="http://schemas.openxmlformats.org/officeDocument/2006/relationships/image" Target="../media/image7.jpeg"/><Relationship Id="rId1" Type="http://schemas.openxmlformats.org/officeDocument/2006/relationships/slideLayout" Target="../slideLayouts/slideLayout26.xml"/><Relationship Id="rId6" Type="http://schemas.openxmlformats.org/officeDocument/2006/relationships/image" Target="../media/image112.jpeg"/><Relationship Id="rId11" Type="http://schemas.openxmlformats.org/officeDocument/2006/relationships/image" Target="../media/image115.jpeg"/><Relationship Id="rId5" Type="http://schemas.openxmlformats.org/officeDocument/2006/relationships/image" Target="../media/image111.jpeg"/><Relationship Id="rId10" Type="http://schemas.openxmlformats.org/officeDocument/2006/relationships/image" Target="../media/image53.png"/><Relationship Id="rId4" Type="http://schemas.openxmlformats.org/officeDocument/2006/relationships/image" Target="../media/image8.jpeg"/><Relationship Id="rId9" Type="http://schemas.openxmlformats.org/officeDocument/2006/relationships/image" Target="../media/image114.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8" name="Rectangle 367">
            <a:extLst>
              <a:ext uri="{FF2B5EF4-FFF2-40B4-BE49-F238E27FC236}">
                <a16:creationId xmlns:a16="http://schemas.microsoft.com/office/drawing/2014/main" id="{2387E524-83AD-4063-97F6-9299E7C1105E}"/>
              </a:ext>
            </a:extLst>
          </p:cNvPr>
          <p:cNvSpPr/>
          <p:nvPr/>
        </p:nvSpPr>
        <p:spPr>
          <a:xfrm>
            <a:off x="880109" y="522458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t>
            </a:r>
            <a:r>
              <a:rPr lang="en-US" sz="1400" dirty="0"/>
              <a:t>Madeleine Gutierrez</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4591537" y="6060482"/>
            <a:ext cx="2368288" cy="61264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flipH="1">
            <a:off x="291351" y="3093613"/>
            <a:ext cx="12444" cy="25524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50825" y="3454334"/>
            <a:ext cx="2118255" cy="669414"/>
          </a:xfrm>
          <a:prstGeom prst="rect">
            <a:avLst/>
          </a:prstGeom>
          <a:noFill/>
        </p:spPr>
        <p:txBody>
          <a:bodyPr wrap="square" rtlCol="0">
            <a:spAutoFit/>
          </a:bodyPr>
          <a:lstStyle/>
          <a:p>
            <a:r>
              <a:rPr lang="en-US" sz="1200" b="1" dirty="0">
                <a:solidFill>
                  <a:schemeClr val="bg1"/>
                </a:solidFill>
              </a:rPr>
              <a:t>Karthik Machiraju</a:t>
            </a:r>
          </a:p>
          <a:p>
            <a:r>
              <a:rPr lang="en-US" sz="950" b="1" dirty="0">
                <a:solidFill>
                  <a:schemeClr val="bg1"/>
                </a:solidFill>
              </a:rPr>
              <a:t>Power Products, Power Systems</a:t>
            </a:r>
          </a:p>
          <a:p>
            <a:r>
              <a:rPr lang="en-US" sz="700" b="1" dirty="0">
                <a:solidFill>
                  <a:schemeClr val="bg1"/>
                </a:solidFill>
              </a:rPr>
              <a:t>Erlanger, KTz</a:t>
            </a:r>
            <a:endParaRPr lang="en-US" sz="800" b="1" dirty="0">
              <a:solidFill>
                <a:schemeClr val="bg1"/>
              </a:solidFill>
            </a:endParaRPr>
          </a:p>
          <a:p>
            <a:r>
              <a:rPr lang="en-US" sz="900" b="1" dirty="0">
                <a:solidFill>
                  <a:schemeClr val="bg1"/>
                </a:solidFill>
              </a:rPr>
              <a:t>PES &amp; MOVE administrator</a:t>
            </a:r>
            <a:r>
              <a:rPr lang="en-US" sz="900" dirty="0">
                <a:solidFill>
                  <a:schemeClr val="bg1"/>
                </a:solidFill>
              </a:rPr>
              <a:t>.</a:t>
            </a:r>
            <a:endParaRPr lang="en-US" sz="900" b="1" dirty="0">
              <a:solidFill>
                <a:schemeClr val="bg1"/>
              </a:solidFill>
            </a:endParaRPr>
          </a:p>
        </p:txBody>
      </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291351" y="5683366"/>
            <a:ext cx="22009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5999011" y="331917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      Alejandra Romero</a:t>
            </a:r>
          </a:p>
          <a:p>
            <a:r>
              <a:rPr lang="en-US" sz="601" dirty="0"/>
              <a:t>       </a:t>
            </a:r>
            <a:r>
              <a:rPr lang="en-US" sz="1001" dirty="0"/>
              <a:t>Sr. Manager, MTY MEX</a:t>
            </a:r>
          </a:p>
          <a:p>
            <a:pPr algn="l"/>
            <a:r>
              <a:rPr lang="en-US" sz="500" dirty="0"/>
              <a:t>                            </a:t>
            </a:r>
            <a:r>
              <a:rPr lang="en-US" sz="1001" b="0" dirty="0"/>
              <a:t>Leader PM</a:t>
            </a:r>
          </a:p>
        </p:txBody>
      </p:sp>
      <p:sp>
        <p:nvSpPr>
          <p:cNvPr id="228" name="TextBox 227">
            <a:extLst>
              <a:ext uri="{FF2B5EF4-FFF2-40B4-BE49-F238E27FC236}">
                <a16:creationId xmlns:a16="http://schemas.microsoft.com/office/drawing/2014/main" id="{F0EAB3C7-BC36-440A-9803-9B16976F417F}"/>
              </a:ext>
            </a:extLst>
          </p:cNvPr>
          <p:cNvSpPr txBox="1"/>
          <p:nvPr/>
        </p:nvSpPr>
        <p:spPr>
          <a:xfrm>
            <a:off x="5156411" y="2779107"/>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91" name="TextBox 290">
            <a:extLst>
              <a:ext uri="{FF2B5EF4-FFF2-40B4-BE49-F238E27FC236}">
                <a16:creationId xmlns:a16="http://schemas.microsoft.com/office/drawing/2014/main" id="{4F7E2B96-A103-443A-BD83-335003294A90}"/>
              </a:ext>
            </a:extLst>
          </p:cNvPr>
          <p:cNvSpPr txBox="1"/>
          <p:nvPr/>
        </p:nvSpPr>
        <p:spPr>
          <a:xfrm>
            <a:off x="4589774" y="6957764"/>
            <a:ext cx="2368297" cy="61555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a:t>
            </a:r>
            <a:r>
              <a:rPr lang="es-MX" sz="1400" dirty="0"/>
              <a:t>M</a:t>
            </a:r>
            <a:r>
              <a:rPr lang="en-US" sz="1400" dirty="0"/>
              <a:t>anuel Yanez</a:t>
            </a:r>
          </a:p>
          <a:p>
            <a:r>
              <a:rPr lang="es-MX" sz="1000" b="0" dirty="0"/>
              <a:t>          </a:t>
            </a:r>
            <a:r>
              <a:rPr lang="en-US" sz="1000" dirty="0"/>
              <a:t>Project Manager, MTY MEX</a:t>
            </a:r>
          </a:p>
          <a:p>
            <a:r>
              <a:rPr lang="en-US" sz="1000" dirty="0"/>
              <a:t> CoS (SBO-REB), QVE</a:t>
            </a: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0982704" y="693527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t>          </a:t>
            </a:r>
            <a:r>
              <a:rPr lang="en-US" sz="1300" dirty="0"/>
              <a:t>Priscilla Rodriguez</a:t>
            </a:r>
          </a:p>
          <a:p>
            <a:pPr algn="l"/>
            <a:r>
              <a:rPr lang="en-US" sz="1000" dirty="0"/>
              <a:t>          Project Manager, MTY MEX</a:t>
            </a:r>
          </a:p>
          <a:p>
            <a:pPr algn="l"/>
            <a:r>
              <a:rPr lang="en-US" sz="1000" dirty="0"/>
              <a:t>          CoS (SBO-REB), QVE</a:t>
            </a:r>
          </a:p>
        </p:txBody>
      </p:sp>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5"/>
          <a:stretch>
            <a:fillRect/>
          </a:stretch>
        </p:blipFill>
        <p:spPr>
          <a:xfrm>
            <a:off x="4412650" y="6892668"/>
            <a:ext cx="667513" cy="786382"/>
          </a:xfrm>
          <a:prstGeom prst="ellipse">
            <a:avLst/>
          </a:prstGeom>
          <a:ln>
            <a:noFill/>
          </a:ln>
          <a:effectLst/>
        </p:spPr>
      </p:pic>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4169369" y="4135260"/>
            <a:ext cx="9439" cy="31380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4169369" y="727718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4188149" y="5503849"/>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311" idx="2"/>
          </p:cNvCxnSpPr>
          <p:nvPr/>
        </p:nvCxnSpPr>
        <p:spPr>
          <a:xfrm>
            <a:off x="4181992" y="4628253"/>
            <a:ext cx="2289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4175008" y="4133605"/>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7058625" y="4147824"/>
            <a:ext cx="6636" cy="365587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7081107" y="5477776"/>
            <a:ext cx="256032"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7063626" y="4590979"/>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a:endCxn id="342" idx="2"/>
          </p:cNvCxnSpPr>
          <p:nvPr/>
        </p:nvCxnSpPr>
        <p:spPr>
          <a:xfrm>
            <a:off x="4166147" y="7280864"/>
            <a:ext cx="246503" cy="499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4170793" y="6355462"/>
            <a:ext cx="228600" cy="26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7041366" y="3978828"/>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CC015C81-DC3E-45BE-A4CB-878E84A2B7E4}"/>
              </a:ext>
            </a:extLst>
          </p:cNvPr>
          <p:cNvGrpSpPr/>
          <p:nvPr/>
        </p:nvGrpSpPr>
        <p:grpSpPr>
          <a:xfrm>
            <a:off x="7433207" y="2492917"/>
            <a:ext cx="8211492" cy="6179680"/>
            <a:chOff x="2459045" y="2540287"/>
            <a:chExt cx="8211492" cy="61796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317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88679" y="3279414"/>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2459045" y="4284001"/>
              <a:ext cx="5919047" cy="4288202"/>
              <a:chOff x="2413131" y="3927364"/>
              <a:chExt cx="5672532" cy="4137579"/>
            </a:xfrm>
          </p:grpSpPr>
          <p:sp>
            <p:nvSpPr>
              <p:cNvPr id="416" name="TextBox 415">
                <a:extLst>
                  <a:ext uri="{FF2B5EF4-FFF2-40B4-BE49-F238E27FC236}">
                    <a16:creationId xmlns:a16="http://schemas.microsoft.com/office/drawing/2014/main" id="{6C9CC0CD-FFF9-46E9-A64D-C4CDE3327C06}"/>
                  </a:ext>
                </a:extLst>
              </p:cNvPr>
              <p:cNvSpPr txBox="1"/>
              <p:nvPr/>
            </p:nvSpPr>
            <p:spPr>
              <a:xfrm>
                <a:off x="5814793" y="399643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5818103" y="73609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553454" y="3927364"/>
                <a:ext cx="639710" cy="758760"/>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614028" y="7306183"/>
                <a:ext cx="639710" cy="758760"/>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2413131" y="565349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505402" y="4165369"/>
              <a:ext cx="18962" cy="40268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514899" y="6425444"/>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431" idx="2"/>
            </p:cNvCxnSpPr>
            <p:nvPr/>
          </p:nvCxnSpPr>
          <p:spPr>
            <a:xfrm>
              <a:off x="5502507" y="5505464"/>
              <a:ext cx="2305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91" idx="2"/>
            </p:cNvCxnSpPr>
            <p:nvPr/>
          </p:nvCxnSpPr>
          <p:spPr>
            <a:xfrm>
              <a:off x="5511752" y="4670133"/>
              <a:ext cx="224093" cy="70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511543" y="7277963"/>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5533867" y="8191719"/>
              <a:ext cx="2493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a:off x="5511543" y="4173784"/>
              <a:ext cx="3101157" cy="1551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32" y="3998587"/>
              <a:ext cx="18343" cy="47213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a:endCxn id="398" idx="0"/>
            </p:cNvCxnSpPr>
            <p:nvPr/>
          </p:nvCxnSpPr>
          <p:spPr>
            <a:xfrm>
              <a:off x="8634663" y="3175034"/>
              <a:ext cx="0" cy="1419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83" name="TextBox 382">
            <a:extLst>
              <a:ext uri="{FF2B5EF4-FFF2-40B4-BE49-F238E27FC236}">
                <a16:creationId xmlns:a16="http://schemas.microsoft.com/office/drawing/2014/main" id="{9FDE850D-4AA9-4A40-A5C8-124E07691B97}"/>
              </a:ext>
            </a:extLst>
          </p:cNvPr>
          <p:cNvSpPr txBox="1"/>
          <p:nvPr/>
        </p:nvSpPr>
        <p:spPr>
          <a:xfrm>
            <a:off x="14181874" y="692944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p>
          <a:p>
            <a:r>
              <a:rPr lang="en-US" sz="1001" b="1" dirty="0">
                <a:solidFill>
                  <a:schemeClr val="bg1"/>
                </a:solidFill>
              </a:rPr>
              <a:t>             MTY,MEX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14181874" y="7817098"/>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a:t>
            </a:r>
          </a:p>
          <a:p>
            <a:r>
              <a:rPr lang="en-US" sz="1000" b="1" dirty="0">
                <a:solidFill>
                  <a:schemeClr val="bg1"/>
                </a:solidFill>
              </a:rPr>
              <a:t>             MTY,MEX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11652" y="6312831"/>
            <a:ext cx="344306" cy="59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9" cstate="email">
            <a:extLst>
              <a:ext uri="{28A0092B-C50C-407E-A947-70E740481C1C}">
                <a14:useLocalDpi xmlns:a14="http://schemas.microsoft.com/office/drawing/2010/main" val="0"/>
              </a:ext>
            </a:extLst>
          </a:blip>
          <a:srcRect l="23263" t="-637" r="-757" b="39626"/>
          <a:stretch/>
        </p:blipFill>
        <p:spPr>
          <a:xfrm>
            <a:off x="13953320" y="7768441"/>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6123" t="10505" r="10034" b="10153"/>
          <a:stretch/>
        </p:blipFill>
        <p:spPr>
          <a:xfrm>
            <a:off x="13960674" y="6864901"/>
            <a:ext cx="667512" cy="786384"/>
          </a:xfrm>
          <a:prstGeom prst="ellipse">
            <a:avLst/>
          </a:prstGeom>
          <a:ln>
            <a:solidFill>
              <a:schemeClr val="accent1"/>
            </a:solidFill>
          </a:ln>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E3F22DE-C697-4298-89FF-0B0ED48A39B1}"/>
              </a:ext>
            </a:extLst>
          </p:cNvPr>
          <p:cNvGrpSpPr/>
          <p:nvPr/>
        </p:nvGrpSpPr>
        <p:grpSpPr>
          <a:xfrm>
            <a:off x="23425787" y="264653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536" name="Rectangle 535">
            <a:extLst>
              <a:ext uri="{FF2B5EF4-FFF2-40B4-BE49-F238E27FC236}">
                <a16:creationId xmlns:a16="http://schemas.microsoft.com/office/drawing/2014/main" id="{03B733C5-0208-45A1-A1C4-DFE11B06B559}"/>
              </a:ext>
            </a:extLst>
          </p:cNvPr>
          <p:cNvSpPr/>
          <p:nvPr/>
        </p:nvSpPr>
        <p:spPr>
          <a:xfrm>
            <a:off x="18629643" y="4163105"/>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553980" y="3689075"/>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553980" y="3694089"/>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8" name="TextBox 747">
            <a:extLst>
              <a:ext uri="{FF2B5EF4-FFF2-40B4-BE49-F238E27FC236}">
                <a16:creationId xmlns:a16="http://schemas.microsoft.com/office/drawing/2014/main" id="{6DC57903-2F4E-4B31-8164-DB803169CDC8}"/>
              </a:ext>
            </a:extLst>
          </p:cNvPr>
          <p:cNvSpPr txBox="1"/>
          <p:nvPr/>
        </p:nvSpPr>
        <p:spPr>
          <a:xfrm>
            <a:off x="17942041" y="5864137"/>
            <a:ext cx="2313431" cy="739048"/>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    Ana Paula Aguilar</a:t>
            </a:r>
          </a:p>
          <a:p>
            <a:r>
              <a:rPr lang="en-US" sz="1001" b="1" dirty="0">
                <a:solidFill>
                  <a:schemeClr val="bg1"/>
                </a:solidFill>
              </a:rPr>
              <a:t>              Procurement Intern, </a:t>
            </a:r>
          </a:p>
          <a:p>
            <a:r>
              <a:rPr lang="en-US" sz="1001" b="1" dirty="0">
                <a:solidFill>
                  <a:schemeClr val="bg1"/>
                </a:solidFill>
              </a:rPr>
              <a:t>              MTY, MEX</a:t>
            </a:r>
          </a:p>
          <a:p>
            <a:pPr algn="ctr"/>
            <a:r>
              <a:rPr lang="en-US" sz="700" b="1" dirty="0">
                <a:solidFill>
                  <a:schemeClr val="bg1"/>
                </a:solidFill>
              </a:rPr>
              <a:t>          </a:t>
            </a:r>
            <a:r>
              <a:rPr lang="en-US" sz="1001" b="1" dirty="0">
                <a:solidFill>
                  <a:schemeClr val="bg1"/>
                </a:solidFill>
              </a:rPr>
              <a:t>Web</a:t>
            </a:r>
            <a:r>
              <a:rPr lang="en-US" sz="1001" dirty="0">
                <a:solidFill>
                  <a:schemeClr val="bg1"/>
                </a:solidFill>
              </a:rPr>
              <a:t> </a:t>
            </a:r>
            <a:r>
              <a:rPr lang="en-US" sz="1001" b="1" dirty="0">
                <a:solidFill>
                  <a:schemeClr val="bg1"/>
                </a:solidFill>
              </a:rPr>
              <a:t>Apps</a:t>
            </a:r>
            <a:r>
              <a:rPr lang="en-US" sz="1001" dirty="0">
                <a:solidFill>
                  <a:schemeClr val="bg1"/>
                </a:solidFill>
              </a:rPr>
              <a:t> </a:t>
            </a:r>
            <a:r>
              <a:rPr lang="en-US" sz="1001" b="1" dirty="0">
                <a:solidFill>
                  <a:schemeClr val="bg1"/>
                </a:solidFill>
              </a:rPr>
              <a:t>Development</a:t>
            </a:r>
          </a:p>
        </p:txBody>
      </p:sp>
      <p:sp>
        <p:nvSpPr>
          <p:cNvPr id="379" name="TextBox 378">
            <a:extLst>
              <a:ext uri="{FF2B5EF4-FFF2-40B4-BE49-F238E27FC236}">
                <a16:creationId xmlns:a16="http://schemas.microsoft.com/office/drawing/2014/main" id="{1162812C-368A-433B-A3E6-6A8614E64614}"/>
              </a:ext>
            </a:extLst>
          </p:cNvPr>
          <p:cNvSpPr txBox="1"/>
          <p:nvPr/>
        </p:nvSpPr>
        <p:spPr>
          <a:xfrm>
            <a:off x="20672637" y="5837216"/>
            <a:ext cx="2313431" cy="76982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Daniel Hernandez</a:t>
            </a:r>
          </a:p>
          <a:p>
            <a:r>
              <a:rPr lang="en-US" sz="1001" b="1" dirty="0">
                <a:solidFill>
                  <a:schemeClr val="bg1"/>
                </a:solidFill>
              </a:rPr>
              <a:t>               Procurement Intern, </a:t>
            </a:r>
          </a:p>
          <a:p>
            <a:r>
              <a:rPr lang="en-US" sz="1001" b="1" dirty="0">
                <a:solidFill>
                  <a:schemeClr val="bg1"/>
                </a:solidFill>
              </a:rPr>
              <a:t>               MTY, MEX</a:t>
            </a:r>
          </a:p>
          <a:p>
            <a:r>
              <a:rPr lang="en-US" sz="700" b="1" dirty="0">
                <a:solidFill>
                  <a:schemeClr val="bg1"/>
                </a:solidFill>
              </a:rPr>
              <a:t>                   </a:t>
            </a:r>
            <a:r>
              <a:rPr lang="en-US" sz="1001" b="1" dirty="0">
                <a:solidFill>
                  <a:schemeClr val="bg1"/>
                </a:solidFill>
              </a:rPr>
              <a:t>Web Apps Development</a:t>
            </a:r>
          </a:p>
        </p:txBody>
      </p:sp>
      <p:grpSp>
        <p:nvGrpSpPr>
          <p:cNvPr id="432" name="Group 431">
            <a:extLst>
              <a:ext uri="{FF2B5EF4-FFF2-40B4-BE49-F238E27FC236}">
                <a16:creationId xmlns:a16="http://schemas.microsoft.com/office/drawing/2014/main" id="{E1477A47-60F9-453A-A7A5-4C632743ADA4}"/>
              </a:ext>
            </a:extLst>
          </p:cNvPr>
          <p:cNvGrpSpPr/>
          <p:nvPr/>
        </p:nvGrpSpPr>
        <p:grpSpPr>
          <a:xfrm>
            <a:off x="20358868" y="4785202"/>
            <a:ext cx="187482" cy="1417320"/>
            <a:chOff x="28761426" y="5003962"/>
            <a:chExt cx="187482" cy="1417320"/>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141732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7919" y="6421282"/>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534024" y="4785202"/>
            <a:ext cx="258279" cy="1417320"/>
            <a:chOff x="28476878" y="5045254"/>
            <a:chExt cx="258279" cy="1417320"/>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6878" y="5045254"/>
              <a:ext cx="0" cy="141732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p:cNvCxnSpPr>
            <p:nvPr/>
          </p:nvCxnSpPr>
          <p:spPr>
            <a:xfrm>
              <a:off x="28489548" y="6462574"/>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569914" y="4785203"/>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13" name="TextBox 512">
            <a:extLst>
              <a:ext uri="{FF2B5EF4-FFF2-40B4-BE49-F238E27FC236}">
                <a16:creationId xmlns:a16="http://schemas.microsoft.com/office/drawing/2014/main" id="{41A4D97D-98EE-496A-A01D-4A7D98869500}"/>
              </a:ext>
            </a:extLst>
          </p:cNvPr>
          <p:cNvSpPr txBox="1"/>
          <p:nvPr/>
        </p:nvSpPr>
        <p:spPr>
          <a:xfrm>
            <a:off x="20691012" y="4956548"/>
            <a:ext cx="2313431" cy="63094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Ibrahim Hernandez</a:t>
            </a:r>
          </a:p>
          <a:p>
            <a:r>
              <a:rPr lang="en-US" sz="1200" b="1" dirty="0">
                <a:solidFill>
                  <a:schemeClr val="bg1"/>
                </a:solidFill>
              </a:rPr>
              <a:t>            </a:t>
            </a:r>
            <a:r>
              <a:rPr lang="en-US" sz="1001" b="1" dirty="0">
                <a:solidFill>
                  <a:schemeClr val="bg1"/>
                </a:solidFill>
              </a:rPr>
              <a:t>IT Business Partner, MTY, </a:t>
            </a:r>
          </a:p>
          <a:p>
            <a:r>
              <a:rPr lang="en-US" sz="900" b="1" dirty="0">
                <a:solidFill>
                  <a:schemeClr val="bg1"/>
                </a:solidFill>
              </a:rPr>
              <a:t>                IT Coordination / Web Apps </a:t>
            </a:r>
          </a:p>
        </p:txBody>
      </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560710" y="4460430"/>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Rectangle 305">
            <a:extLst>
              <a:ext uri="{FF2B5EF4-FFF2-40B4-BE49-F238E27FC236}">
                <a16:creationId xmlns:a16="http://schemas.microsoft.com/office/drawing/2014/main" id="{C6785951-3013-4756-8C4F-4C15C760B55E}"/>
              </a:ext>
            </a:extLst>
          </p:cNvPr>
          <p:cNvSpPr/>
          <p:nvPr/>
        </p:nvSpPr>
        <p:spPr>
          <a:xfrm>
            <a:off x="27879080" y="419455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5843272" y="371435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a:endCxn id="306" idx="0"/>
          </p:cNvCxnSpPr>
          <p:nvPr/>
        </p:nvCxnSpPr>
        <p:spPr>
          <a:xfrm>
            <a:off x="29284617" y="3724673"/>
            <a:ext cx="1700" cy="46988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FFB73D6A-3F00-4A48-8272-CF8B3671B1C6}"/>
              </a:ext>
            </a:extLst>
          </p:cNvPr>
          <p:cNvSpPr txBox="1"/>
          <p:nvPr/>
        </p:nvSpPr>
        <p:spPr>
          <a:xfrm>
            <a:off x="29189706" y="5715521"/>
            <a:ext cx="2368296" cy="58477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 Diana de la Cruz</a:t>
            </a:r>
          </a:p>
          <a:p>
            <a:pPr algn="l"/>
            <a:r>
              <a:rPr lang="en-US" dirty="0"/>
              <a:t>                 </a:t>
            </a:r>
            <a:r>
              <a:rPr lang="en-US" sz="1100" dirty="0"/>
              <a:t>PS MTY, MEX </a:t>
            </a:r>
          </a:p>
          <a:p>
            <a:pPr algn="l"/>
            <a:r>
              <a:rPr lang="en-US" sz="800" dirty="0"/>
              <a:t>                 </a:t>
            </a:r>
            <a:r>
              <a:rPr lang="en-US" dirty="0"/>
              <a:t>Purchasing Project Specialist </a:t>
            </a:r>
            <a:r>
              <a:rPr lang="en-US" sz="800" dirty="0"/>
              <a:t>             </a:t>
            </a:r>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26252959" y="4764899"/>
            <a:ext cx="2489899" cy="786382"/>
            <a:chOff x="12879082" y="628837"/>
            <a:chExt cx="1680184"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61139" y="679419"/>
              <a:ext cx="1598127" cy="29023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sz="800" dirty="0"/>
                <a:t>Idea Evolution (Power  Systems</a:t>
              </a:r>
            </a:p>
            <a:p>
              <a:pPr algn="l"/>
              <a:r>
                <a:rPr lang="en-US" sz="800" dirty="0"/>
                <a:t>                and Home &amp; Distribution)</a:t>
              </a:r>
              <a:endParaRPr lang="en-US" sz="70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12"/>
            <a:stretch>
              <a:fillRect/>
            </a:stretch>
          </p:blipFill>
          <p:spPr>
            <a:xfrm>
              <a:off x="12879082" y="628837"/>
              <a:ext cx="450437" cy="375476"/>
            </a:xfrm>
            <a:prstGeom prst="ellipse">
              <a:avLst/>
            </a:prstGeom>
            <a:ln w="12700" cap="rnd">
              <a:solidFill>
                <a:schemeClr val="bg1"/>
              </a:solidFill>
              <a:prstDash val="solid"/>
            </a:ln>
            <a:effectLst/>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189706" y="4852147"/>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Teresa Cortes</a:t>
            </a:r>
          </a:p>
          <a:p>
            <a:r>
              <a:rPr lang="en-US" sz="1200" b="1" dirty="0">
                <a:solidFill>
                  <a:schemeClr val="bg1"/>
                </a:solidFill>
              </a:rPr>
              <a:t>             </a:t>
            </a:r>
            <a:r>
              <a:rPr lang="en-US" sz="1100" b="1" dirty="0">
                <a:solidFill>
                  <a:schemeClr val="bg1"/>
                </a:solidFill>
              </a:rPr>
              <a:t>PS,MTY,MEX</a:t>
            </a:r>
          </a:p>
          <a:p>
            <a:r>
              <a:rPr lang="en-US" sz="1000" b="1" dirty="0">
                <a:solidFill>
                  <a:schemeClr val="bg1"/>
                </a:solidFill>
              </a:rPr>
              <a:t>               </a:t>
            </a:r>
            <a:r>
              <a:rPr lang="en-US" sz="900" b="1" dirty="0">
                <a:solidFill>
                  <a:schemeClr val="bg1"/>
                </a:solidFill>
              </a:rPr>
              <a:t>Purchasing Project Specialist</a:t>
            </a:r>
            <a:endParaRPr lang="en-US" sz="1100" b="1"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6361689" y="575938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flipV="1">
            <a:off x="26061737" y="4676106"/>
            <a:ext cx="3220257" cy="128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044585" y="4688976"/>
            <a:ext cx="0" cy="131122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063810" y="515322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13736" y="4691442"/>
            <a:ext cx="0" cy="320040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13"/>
          <a:srcRect l="10563" t="32169" r="79236" b="45103"/>
          <a:stretch/>
        </p:blipFill>
        <p:spPr>
          <a:xfrm>
            <a:off x="29067321" y="4800013"/>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049074" y="601796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8827470" y="6032347"/>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0" name="Group 179">
            <a:extLst>
              <a:ext uri="{FF2B5EF4-FFF2-40B4-BE49-F238E27FC236}">
                <a16:creationId xmlns:a16="http://schemas.microsoft.com/office/drawing/2014/main" id="{89557B46-FCEA-41B9-AF94-96CB285BAAB7}"/>
              </a:ext>
            </a:extLst>
          </p:cNvPr>
          <p:cNvGrpSpPr/>
          <p:nvPr/>
        </p:nvGrpSpPr>
        <p:grpSpPr>
          <a:xfrm>
            <a:off x="23086633" y="336605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847241"/>
            <a:ext cx="8825574" cy="4444000"/>
            <a:chOff x="19527722" y="8469388"/>
            <a:chExt cx="8825574" cy="4444000"/>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Adrian Reyes</a:t>
              </a:r>
              <a:endParaRPr lang="en-US" sz="1200" b="1" dirty="0">
                <a:solidFill>
                  <a:schemeClr val="bg1"/>
                </a:solidFill>
              </a:endParaRP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9" idx="2"/>
            </p:cNvCxnSpPr>
            <p:nvPr/>
          </p:nvCxnSpPr>
          <p:spPr>
            <a:xfrm>
              <a:off x="19527722" y="12513417"/>
              <a:ext cx="246740" cy="464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r>
                <a:rPr lang="en-US" sz="100" b="1" dirty="0">
                  <a:solidFill>
                    <a:schemeClr val="bg1"/>
                  </a:solidFill>
                </a:rPr>
                <a:t>                  </a:t>
              </a:r>
            </a:p>
            <a:p>
              <a:r>
                <a:rPr lang="en-US" sz="100" b="1" dirty="0">
                  <a:solidFill>
                    <a:schemeClr val="bg1"/>
                  </a:solidFill>
                </a:rPr>
                <a:t>                                                                                                                                      </a:t>
              </a:r>
              <a:r>
                <a:rPr lang="en-US" sz="1001" b="1" dirty="0">
                  <a:solidFill>
                    <a:schemeClr val="bg1"/>
                  </a:solidFill>
                </a:rPr>
                <a:t>Supplier Quality Manager</a:t>
              </a:r>
              <a:r>
                <a:rPr lang="en-US" sz="100" dirty="0">
                  <a:solidFill>
                    <a:schemeClr val="bg1"/>
                  </a:solidFill>
                </a:rPr>
                <a:t>                     </a:t>
              </a:r>
            </a:p>
            <a:p>
              <a:r>
                <a:rPr lang="en-US" sz="100"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PM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19"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20"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21"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22"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13"/>
            <a:srcRect l="10563" t="32169" r="79236" b="45103"/>
            <a:stretch/>
          </p:blipFill>
          <p:spPr>
            <a:xfrm>
              <a:off x="25846640" y="11252978"/>
              <a:ext cx="667512" cy="786384"/>
            </a:xfrm>
            <a:prstGeom prst="ellipse">
              <a:avLst/>
            </a:prstGeom>
            <a:ln>
              <a:solidFill>
                <a:schemeClr val="accent2">
                  <a:lumMod val="20000"/>
                  <a:lumOff val="80000"/>
                </a:schemeClr>
              </a:solidFill>
            </a:ln>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347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1286" y="520967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34548" y="6879879"/>
            <a:ext cx="232773" cy="22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24"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26"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32"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33"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34"/>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35"/>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36"/>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68140" y="6356081"/>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F24C57FA-C36F-402D-88C7-27E614AF787A}"/>
              </a:ext>
            </a:extLst>
          </p:cNvPr>
          <p:cNvSpPr txBox="1"/>
          <p:nvPr/>
        </p:nvSpPr>
        <p:spPr>
          <a:xfrm>
            <a:off x="23606477" y="58140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sp>
        <p:nvSpPr>
          <p:cNvPr id="374" name="TextBox 373">
            <a:extLst>
              <a:ext uri="{FF2B5EF4-FFF2-40B4-BE49-F238E27FC236}">
                <a16:creationId xmlns:a16="http://schemas.microsoft.com/office/drawing/2014/main" id="{26E64C9A-62A1-4FB7-AB8B-E49A8A82ACD5}"/>
              </a:ext>
            </a:extLst>
          </p:cNvPr>
          <p:cNvSpPr txBox="1"/>
          <p:nvPr/>
        </p:nvSpPr>
        <p:spPr>
          <a:xfrm>
            <a:off x="7437484" y="514673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13"/>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38" cstate="email">
            <a:extLst>
              <a:ext uri="{28A0092B-C50C-407E-A947-70E740481C1C}">
                <a14:useLocalDpi xmlns:a14="http://schemas.microsoft.com/office/drawing/2010/main" val="0"/>
              </a:ext>
            </a:extLst>
          </a:blip>
          <a:srcRect l="7238" t="13454" r="14272" b="2697"/>
          <a:stretch/>
        </p:blipFill>
        <p:spPr bwMode="auto">
          <a:xfrm>
            <a:off x="23310927" y="573889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39"/>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40"/>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41"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42" cstate="email">
            <a:extLst>
              <a:ext uri="{28A0092B-C50C-407E-A947-70E740481C1C}">
                <a14:useLocalDpi xmlns:a14="http://schemas.microsoft.com/office/drawing/2010/main" val="0"/>
              </a:ext>
            </a:extLst>
          </a:blip>
          <a:srcRect l="15322" r="4714"/>
          <a:stretch/>
        </p:blipFill>
        <p:spPr bwMode="auto">
          <a:xfrm>
            <a:off x="26237892" y="5657579"/>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3" name="TextBox 352">
            <a:extLst>
              <a:ext uri="{FF2B5EF4-FFF2-40B4-BE49-F238E27FC236}">
                <a16:creationId xmlns:a16="http://schemas.microsoft.com/office/drawing/2014/main" id="{BFD076FF-2505-43D6-B92B-18F1E38850E3}"/>
              </a:ext>
            </a:extLst>
          </p:cNvPr>
          <p:cNvSpPr txBox="1"/>
          <p:nvPr/>
        </p:nvSpPr>
        <p:spPr>
          <a:xfrm>
            <a:off x="5874478" y="7817846"/>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13"/>
          <a:srcRect l="10563" t="32169" r="79236" b="45103"/>
          <a:stretch/>
        </p:blipFill>
        <p:spPr>
          <a:xfrm>
            <a:off x="5748061" y="7752038"/>
            <a:ext cx="667512" cy="786384"/>
          </a:xfrm>
          <a:prstGeom prst="ellipse">
            <a:avLst/>
          </a:prstGeom>
          <a:ln>
            <a:solidFill>
              <a:schemeClr val="accent1"/>
            </a:solidFill>
          </a:ln>
        </p:spPr>
      </p:pic>
      <p:sp>
        <p:nvSpPr>
          <p:cNvPr id="385" name="TextBox 384">
            <a:extLst>
              <a:ext uri="{FF2B5EF4-FFF2-40B4-BE49-F238E27FC236}">
                <a16:creationId xmlns:a16="http://schemas.microsoft.com/office/drawing/2014/main" id="{08E8C828-8C06-4D96-B42E-D323DC2A7602}"/>
              </a:ext>
            </a:extLst>
          </p:cNvPr>
          <p:cNvSpPr txBox="1"/>
          <p:nvPr/>
        </p:nvSpPr>
        <p:spPr>
          <a:xfrm>
            <a:off x="23594243" y="7470270"/>
            <a:ext cx="2368296" cy="615681"/>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b="1" dirty="0">
                <a:solidFill>
                  <a:schemeClr val="bg1"/>
                </a:solidFill>
              </a:rPr>
              <a:t>          </a:t>
            </a:r>
            <a:r>
              <a:rPr lang="en-US" sz="1400" b="1" dirty="0">
                <a:solidFill>
                  <a:schemeClr val="bg1"/>
                </a:solidFill>
              </a:rPr>
              <a:t>Open Position</a:t>
            </a:r>
            <a:endParaRPr lang="en-US" sz="1600" b="1" dirty="0">
              <a:solidFill>
                <a:schemeClr val="bg1"/>
              </a:solidFill>
            </a:endParaRP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13"/>
          <a:srcRect l="10563" t="32169" r="79236" b="45103"/>
          <a:stretch/>
        </p:blipFill>
        <p:spPr>
          <a:xfrm>
            <a:off x="23312845" y="740439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9247976" y="7514703"/>
            <a:ext cx="2313432" cy="584775"/>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Devorah </a:t>
            </a:r>
            <a:r>
              <a:rPr lang="en-US" sz="1200" b="1" dirty="0" err="1">
                <a:solidFill>
                  <a:schemeClr val="bg1"/>
                </a:solidFill>
              </a:rPr>
              <a:t>Catellanos</a:t>
            </a:r>
            <a:endParaRPr lang="en-US" sz="1200" b="1" dirty="0">
              <a:solidFill>
                <a:schemeClr val="bg1"/>
              </a:solidFill>
            </a:endParaRPr>
          </a:p>
          <a:p>
            <a:r>
              <a:rPr lang="en-US" sz="800" b="1" dirty="0">
                <a:solidFill>
                  <a:schemeClr val="bg1"/>
                </a:solidFill>
              </a:rPr>
              <a:t>                    </a:t>
            </a:r>
            <a:r>
              <a:rPr lang="en-US" sz="1000" b="1" dirty="0">
                <a:solidFill>
                  <a:schemeClr val="bg1"/>
                </a:solidFill>
              </a:rPr>
              <a:t>MTY,MEX</a:t>
            </a:r>
          </a:p>
          <a:p>
            <a:r>
              <a:rPr lang="en-US" sz="1000" b="1" dirty="0">
                <a:solidFill>
                  <a:schemeClr val="bg1"/>
                </a:solidFill>
              </a:rPr>
              <a:t>                Project Specialist Intern</a:t>
            </a:r>
          </a:p>
        </p:txBody>
      </p:sp>
      <p:cxnSp>
        <p:nvCxnSpPr>
          <p:cNvPr id="325" name="Straight Arrow Connector 324">
            <a:extLst>
              <a:ext uri="{FF2B5EF4-FFF2-40B4-BE49-F238E27FC236}">
                <a16:creationId xmlns:a16="http://schemas.microsoft.com/office/drawing/2014/main" id="{E852CE7D-7ACF-48A9-BBA6-58DA8F24EB97}"/>
              </a:ext>
            </a:extLst>
          </p:cNvPr>
          <p:cNvCxnSpPr>
            <a:cxnSpLocks/>
          </p:cNvCxnSpPr>
          <p:nvPr/>
        </p:nvCxnSpPr>
        <p:spPr>
          <a:xfrm>
            <a:off x="13606268" y="7291654"/>
            <a:ext cx="39392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1" name="TextBox 510">
            <a:extLst>
              <a:ext uri="{FF2B5EF4-FFF2-40B4-BE49-F238E27FC236}">
                <a16:creationId xmlns:a16="http://schemas.microsoft.com/office/drawing/2014/main" id="{644C9CFF-7FB8-4B10-A989-B150A6AED302}"/>
              </a:ext>
            </a:extLst>
          </p:cNvPr>
          <p:cNvSpPr txBox="1">
            <a:spLocks/>
          </p:cNvSpPr>
          <p:nvPr/>
        </p:nvSpPr>
        <p:spPr>
          <a:xfrm>
            <a:off x="17941151" y="4969601"/>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512" name="Picture 511">
            <a:extLst>
              <a:ext uri="{FF2B5EF4-FFF2-40B4-BE49-F238E27FC236}">
                <a16:creationId xmlns:a16="http://schemas.microsoft.com/office/drawing/2014/main" id="{9B476AC8-82AF-4F76-A819-02BC77CB25E3}"/>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rot="10800000" flipV="1">
            <a:off x="17783948" y="4896981"/>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4" name="Picture 513">
            <a:extLst>
              <a:ext uri="{FF2B5EF4-FFF2-40B4-BE49-F238E27FC236}">
                <a16:creationId xmlns:a16="http://schemas.microsoft.com/office/drawing/2014/main" id="{95D3E79A-BEAF-40E7-83F5-499CDE9B25FF}"/>
              </a:ext>
            </a:extLst>
          </p:cNvPr>
          <p:cNvPicPr preferRelativeResize="0">
            <a:picLocks/>
          </p:cNvPicPr>
          <p:nvPr/>
        </p:nvPicPr>
        <p:blipFill rotWithShape="1">
          <a:blip r:embed="rId13"/>
          <a:srcRect l="10563" t="32169" r="79236" b="45103"/>
          <a:stretch/>
        </p:blipFill>
        <p:spPr>
          <a:xfrm>
            <a:off x="20533482" y="4921629"/>
            <a:ext cx="667512" cy="786384"/>
          </a:xfrm>
          <a:prstGeom prst="ellipse">
            <a:avLst/>
          </a:prstGeom>
          <a:ln>
            <a:solidFill>
              <a:schemeClr val="accent1"/>
            </a:solidFill>
          </a:ln>
        </p:spPr>
      </p:pic>
      <p:pic>
        <p:nvPicPr>
          <p:cNvPr id="516" name="Picture 515">
            <a:extLst>
              <a:ext uri="{FF2B5EF4-FFF2-40B4-BE49-F238E27FC236}">
                <a16:creationId xmlns:a16="http://schemas.microsoft.com/office/drawing/2014/main" id="{6AD618D3-6F5B-4A6B-8243-65978C96400D}"/>
              </a:ext>
            </a:extLst>
          </p:cNvPr>
          <p:cNvPicPr preferRelativeResize="0">
            <a:picLocks/>
          </p:cNvPicPr>
          <p:nvPr/>
        </p:nvPicPr>
        <p:blipFill rotWithShape="1">
          <a:blip r:embed="rId13"/>
          <a:srcRect l="10563" t="32169" r="79236" b="45103"/>
          <a:stretch/>
        </p:blipFill>
        <p:spPr>
          <a:xfrm>
            <a:off x="29067321" y="5649139"/>
            <a:ext cx="667512" cy="786384"/>
          </a:xfrm>
          <a:prstGeom prst="ellipse">
            <a:avLst/>
          </a:prstGeom>
          <a:ln>
            <a:solidFill>
              <a:schemeClr val="accent1"/>
            </a:solidFill>
          </a:ln>
        </p:spPr>
      </p:pic>
      <p:pic>
        <p:nvPicPr>
          <p:cNvPr id="11" name="Picture 10">
            <a:extLst>
              <a:ext uri="{FF2B5EF4-FFF2-40B4-BE49-F238E27FC236}">
                <a16:creationId xmlns:a16="http://schemas.microsoft.com/office/drawing/2014/main" id="{158FA622-9E14-4F1E-A03B-2C568DB39D4F}"/>
              </a:ext>
            </a:extLst>
          </p:cNvPr>
          <p:cNvPicPr preferRelativeResize="0">
            <a:picLocks/>
          </p:cNvPicPr>
          <p:nvPr/>
        </p:nvPicPr>
        <p:blipFill>
          <a:blip r:embed="rId44"/>
          <a:stretch>
            <a:fillRect/>
          </a:stretch>
        </p:blipFill>
        <p:spPr>
          <a:xfrm>
            <a:off x="29067321" y="4802021"/>
            <a:ext cx="667512" cy="786384"/>
          </a:xfrm>
          <a:prstGeom prst="flowChartConnector">
            <a:avLst/>
          </a:prstGeom>
        </p:spPr>
      </p:pic>
      <p:pic>
        <p:nvPicPr>
          <p:cNvPr id="16" name="Picture 15">
            <a:extLst>
              <a:ext uri="{FF2B5EF4-FFF2-40B4-BE49-F238E27FC236}">
                <a16:creationId xmlns:a16="http://schemas.microsoft.com/office/drawing/2014/main" id="{01A49B3A-D43E-4F01-AA8D-B19B99389CC8}"/>
              </a:ext>
            </a:extLst>
          </p:cNvPr>
          <p:cNvPicPr preferRelativeResize="0">
            <a:picLocks/>
          </p:cNvPicPr>
          <p:nvPr/>
        </p:nvPicPr>
        <p:blipFill>
          <a:blip r:embed="rId45"/>
          <a:stretch>
            <a:fillRect/>
          </a:stretch>
        </p:blipFill>
        <p:spPr>
          <a:xfrm>
            <a:off x="20533463" y="4919564"/>
            <a:ext cx="667512" cy="786384"/>
          </a:xfrm>
          <a:prstGeom prst="flowChartConnector">
            <a:avLst/>
          </a:prstGeom>
        </p:spPr>
      </p:pic>
      <p:pic>
        <p:nvPicPr>
          <p:cNvPr id="18" name="Picture 17">
            <a:extLst>
              <a:ext uri="{FF2B5EF4-FFF2-40B4-BE49-F238E27FC236}">
                <a16:creationId xmlns:a16="http://schemas.microsoft.com/office/drawing/2014/main" id="{806169DB-E898-4A13-BE6B-DC5662772FF2}"/>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9048383" y="5646109"/>
            <a:ext cx="694944" cy="786384"/>
          </a:xfrm>
          <a:prstGeom prst="flowChartConnector">
            <a:avLst/>
          </a:prstGeom>
        </p:spPr>
      </p:pic>
      <p:pic>
        <p:nvPicPr>
          <p:cNvPr id="326" name="Picture 325">
            <a:extLst>
              <a:ext uri="{FF2B5EF4-FFF2-40B4-BE49-F238E27FC236}">
                <a16:creationId xmlns:a16="http://schemas.microsoft.com/office/drawing/2014/main" id="{2A1AD029-2346-4D3F-A824-4C79DEA4C3B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530264" y="5176507"/>
            <a:ext cx="667511" cy="786382"/>
          </a:xfrm>
          <a:prstGeom prst="ellipse">
            <a:avLst/>
          </a:prstGeom>
          <a:ln w="12700" cap="rnd">
            <a:solidFill>
              <a:schemeClr val="bg1"/>
            </a:solidFill>
            <a:prstDash val="solid"/>
          </a:ln>
          <a:effectLst/>
        </p:spPr>
      </p:pic>
      <p:pic>
        <p:nvPicPr>
          <p:cNvPr id="3074" name="Picture 2" descr="https://ids.se.com/image/user_male_portrait?img_id=1553357&amp;img_id_token=zdVtdniOAt8GdpEpOOZ%2BDxe96ig%3D&amp;t=1586958629016">
            <a:extLst>
              <a:ext uri="{FF2B5EF4-FFF2-40B4-BE49-F238E27FC236}">
                <a16:creationId xmlns:a16="http://schemas.microsoft.com/office/drawing/2014/main" id="{42A69950-02C6-48F6-BAC6-51E6D0A03B2F}"/>
              </a:ext>
            </a:extLst>
          </p:cNvPr>
          <p:cNvPicPr preferRelativeResize="0">
            <a:picLocks noChangeArrowheads="1"/>
          </p:cNvPicPr>
          <p:nvPr/>
        </p:nvPicPr>
        <p:blipFill rotWithShape="1">
          <a:blip r:embed="rId48" cstate="email">
            <a:extLst>
              <a:ext uri="{28A0092B-C50C-407E-A947-70E740481C1C}">
                <a14:useLocalDpi xmlns:a14="http://schemas.microsoft.com/office/drawing/2010/main" val="0"/>
              </a:ext>
            </a:extLst>
          </a:blip>
          <a:srcRect r="20593"/>
          <a:stretch/>
        </p:blipFill>
        <p:spPr bwMode="auto">
          <a:xfrm>
            <a:off x="5856765" y="3232044"/>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F8CF87F5-9FC2-4CC7-BE31-F1E9207A2285}"/>
              </a:ext>
            </a:extLst>
          </p:cNvPr>
          <p:cNvSpPr txBox="1"/>
          <p:nvPr/>
        </p:nvSpPr>
        <p:spPr>
          <a:xfrm>
            <a:off x="4596280" y="4308307"/>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Fernando Rodriguez</a:t>
            </a:r>
          </a:p>
          <a:p>
            <a:r>
              <a:rPr lang="en-US" sz="601" dirty="0"/>
              <a:t>                </a:t>
            </a:r>
            <a:r>
              <a:rPr lang="en-US" sz="1000" dirty="0"/>
              <a:t>Project Manager, MTY MEX</a:t>
            </a:r>
          </a:p>
          <a:p>
            <a:r>
              <a:rPr lang="en-US" sz="1000" dirty="0"/>
              <a:t>CoS (SBO-REB), QVE</a:t>
            </a:r>
          </a:p>
        </p:txBody>
      </p:sp>
      <p:pic>
        <p:nvPicPr>
          <p:cNvPr id="311" name="Picture 2" descr="https://spiceportal.schneider-electric.com/image/user_male_portrait?img_id=1552731&amp;img_id_token=zVTbmB4x5%2B4fnNTz3XR3LWD5h2g%3D&amp;t=1527601868564">
            <a:extLst>
              <a:ext uri="{FF2B5EF4-FFF2-40B4-BE49-F238E27FC236}">
                <a16:creationId xmlns:a16="http://schemas.microsoft.com/office/drawing/2014/main" id="{03756537-1759-43E8-A8B7-84B26CFA8DCC}"/>
              </a:ext>
            </a:extLst>
          </p:cNvPr>
          <p:cNvPicPr preferRelativeResize="0">
            <a:picLocks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4410895" y="423506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20" name="TextBox 319">
            <a:extLst>
              <a:ext uri="{FF2B5EF4-FFF2-40B4-BE49-F238E27FC236}">
                <a16:creationId xmlns:a16="http://schemas.microsoft.com/office/drawing/2014/main" id="{CF98489A-8FAC-4C44-A1FA-CE00D6EC3559}"/>
              </a:ext>
            </a:extLst>
          </p:cNvPr>
          <p:cNvSpPr txBox="1"/>
          <p:nvPr/>
        </p:nvSpPr>
        <p:spPr>
          <a:xfrm>
            <a:off x="4596280" y="5146155"/>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Armando Romero</a:t>
            </a:r>
          </a:p>
          <a:p>
            <a:r>
              <a:rPr lang="en-US" sz="601" dirty="0"/>
              <a:t>                </a:t>
            </a:r>
            <a:r>
              <a:rPr lang="en-US" sz="1000" dirty="0"/>
              <a:t>Project Manager, MTY MEX</a:t>
            </a:r>
          </a:p>
          <a:p>
            <a:r>
              <a:rPr lang="en-US" sz="1000" dirty="0"/>
              <a:t>CoS (SBO-REB), QVE</a:t>
            </a:r>
          </a:p>
        </p:txBody>
      </p:sp>
      <p:pic>
        <p:nvPicPr>
          <p:cNvPr id="371" name="Picture 4" descr="https://ids.se.com/image/user_male_portrait?img_id=18065812&amp;img_id_token=6D8gSdjr7b%2Bgw4KXxdSL0z76lhQ%3D&amp;t=1587064114173">
            <a:extLst>
              <a:ext uri="{FF2B5EF4-FFF2-40B4-BE49-F238E27FC236}">
                <a16:creationId xmlns:a16="http://schemas.microsoft.com/office/drawing/2014/main" id="{3FDB2420-E7FC-405E-88AA-DAF26314B1A7}"/>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4410512" y="5078279"/>
            <a:ext cx="667512" cy="786384"/>
          </a:xfrm>
          <a:prstGeom prst="flowChartConnector">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22" name="Picture 421">
            <a:extLst>
              <a:ext uri="{FF2B5EF4-FFF2-40B4-BE49-F238E27FC236}">
                <a16:creationId xmlns:a16="http://schemas.microsoft.com/office/drawing/2014/main" id="{93F0002F-2CE5-4518-8CC1-8F7A1EAC227E}"/>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4403393" y="5971530"/>
            <a:ext cx="667512" cy="786384"/>
          </a:xfrm>
          <a:prstGeom prst="flowChartConnector">
            <a:avLst/>
          </a:prstGeom>
        </p:spPr>
      </p:pic>
      <p:sp>
        <p:nvSpPr>
          <p:cNvPr id="423" name="TextBox 422">
            <a:extLst>
              <a:ext uri="{FF2B5EF4-FFF2-40B4-BE49-F238E27FC236}">
                <a16:creationId xmlns:a16="http://schemas.microsoft.com/office/drawing/2014/main" id="{56275396-118A-4145-9A99-125DF498E8E1}"/>
              </a:ext>
            </a:extLst>
          </p:cNvPr>
          <p:cNvSpPr txBox="1"/>
          <p:nvPr/>
        </p:nvSpPr>
        <p:spPr>
          <a:xfrm>
            <a:off x="7438669" y="4308267"/>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Jaime Rodriguez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425" name="Picture 4" descr="https://ids.se.com/image/user_male_portrait?img_id=26507671&amp;img_id_token=mie9IZDYNwEUAL%2F%2B73FZdZad3To%3D&amp;t=1587044244059">
            <a:extLst>
              <a:ext uri="{FF2B5EF4-FFF2-40B4-BE49-F238E27FC236}">
                <a16:creationId xmlns:a16="http://schemas.microsoft.com/office/drawing/2014/main" id="{AAA4D2E0-9D72-4484-B1C6-C58619B8488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7318176" y="4240007"/>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E92EAC42-DE76-4C6F-B01D-290C2FF327DB}"/>
              </a:ext>
            </a:extLst>
          </p:cNvPr>
          <p:cNvPicPr preferRelativeResize="0">
            <a:picLocks/>
          </p:cNvPicPr>
          <p:nvPr/>
        </p:nvPicPr>
        <p:blipFill rotWithShape="1">
          <a:blip r:embed="rId53"/>
          <a:srcRect l="8322" t="76075" r="88197" b="15802"/>
          <a:stretch/>
        </p:blipFill>
        <p:spPr>
          <a:xfrm>
            <a:off x="7314728" y="5070870"/>
            <a:ext cx="667512" cy="786384"/>
          </a:xfrm>
          <a:prstGeom prst="flowChartConnector">
            <a:avLst/>
          </a:prstGeom>
        </p:spPr>
      </p:pic>
      <p:pic>
        <p:nvPicPr>
          <p:cNvPr id="429" name="Picture 428">
            <a:extLst>
              <a:ext uri="{FF2B5EF4-FFF2-40B4-BE49-F238E27FC236}">
                <a16:creationId xmlns:a16="http://schemas.microsoft.com/office/drawing/2014/main" id="{97E43423-8B9B-465E-BB01-6DA0F950A283}"/>
              </a:ext>
            </a:extLst>
          </p:cNvPr>
          <p:cNvPicPr preferRelativeResize="0">
            <a:picLocks/>
          </p:cNvPicPr>
          <p:nvPr/>
        </p:nvPicPr>
        <p:blipFill>
          <a:blip r:embed="rId54"/>
          <a:stretch>
            <a:fillRect/>
          </a:stretch>
        </p:blipFill>
        <p:spPr>
          <a:xfrm>
            <a:off x="7312423" y="5969488"/>
            <a:ext cx="667512" cy="78638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30" name="TextBox 429">
            <a:extLst>
              <a:ext uri="{FF2B5EF4-FFF2-40B4-BE49-F238E27FC236}">
                <a16:creationId xmlns:a16="http://schemas.microsoft.com/office/drawing/2014/main" id="{D3694722-1C65-488D-AAD5-3578242E8AB1}"/>
              </a:ext>
            </a:extLst>
          </p:cNvPr>
          <p:cNvSpPr txBox="1"/>
          <p:nvPr/>
        </p:nvSpPr>
        <p:spPr>
          <a:xfrm>
            <a:off x="10977052" y="512568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pPr algn="l"/>
            <a:r>
              <a:rPr lang="en-US" sz="1000" dirty="0"/>
              <a:t>          CoS (SBO-REB), QVE</a:t>
            </a:r>
          </a:p>
        </p:txBody>
      </p:sp>
      <p:pic>
        <p:nvPicPr>
          <p:cNvPr id="431" name="Picture 430">
            <a:extLst>
              <a:ext uri="{FF2B5EF4-FFF2-40B4-BE49-F238E27FC236}">
                <a16:creationId xmlns:a16="http://schemas.microsoft.com/office/drawing/2014/main" id="{C22F8DC0-C87C-4F9C-8160-C7609BCB01C4}"/>
              </a:ext>
            </a:extLst>
          </p:cNvPr>
          <p:cNvPicPr preferRelativeResize="0">
            <a:picLocks/>
          </p:cNvPicPr>
          <p:nvPr/>
        </p:nvPicPr>
        <p:blipFill>
          <a:blip r:embed="rId55"/>
          <a:stretch>
            <a:fillRect/>
          </a:stretch>
        </p:blipFill>
        <p:spPr>
          <a:xfrm>
            <a:off x="10707208" y="5064902"/>
            <a:ext cx="667512" cy="786384"/>
          </a:xfrm>
          <a:prstGeom prst="ellipse">
            <a:avLst/>
          </a:prstGeom>
          <a:ln w="1270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
        <p:nvSpPr>
          <p:cNvPr id="443" name="TextBox 442">
            <a:extLst>
              <a:ext uri="{FF2B5EF4-FFF2-40B4-BE49-F238E27FC236}">
                <a16:creationId xmlns:a16="http://schemas.microsoft.com/office/drawing/2014/main" id="{8693A15D-88E1-4112-A735-E6E6E0107B62}"/>
              </a:ext>
            </a:extLst>
          </p:cNvPr>
          <p:cNvSpPr txBox="1"/>
          <p:nvPr/>
        </p:nvSpPr>
        <p:spPr>
          <a:xfrm>
            <a:off x="10977052" y="6014065"/>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Vanessa Lucio</a:t>
            </a:r>
          </a:p>
          <a:p>
            <a:r>
              <a:rPr lang="en-US" sz="1001" dirty="0"/>
              <a:t>    </a:t>
            </a:r>
            <a:r>
              <a:rPr lang="en-US" sz="1000" dirty="0"/>
              <a:t>Project Manager, MTY MEX</a:t>
            </a:r>
          </a:p>
          <a:p>
            <a:pPr algn="l"/>
            <a:r>
              <a:rPr lang="en-US" sz="1000" dirty="0"/>
              <a:t>          CoS (SBO-REB), QVE</a:t>
            </a:r>
          </a:p>
        </p:txBody>
      </p:sp>
      <p:pic>
        <p:nvPicPr>
          <p:cNvPr id="3080" name="Picture 8" descr="https://ids.se.com/image/user_male_portrait?img_id=28752520&amp;img_id_token=Lwjjp%2FkpGi4WvkDo6XjsykHqlO0%3D&amp;t=1587073855625">
            <a:extLst>
              <a:ext uri="{FF2B5EF4-FFF2-40B4-BE49-F238E27FC236}">
                <a16:creationId xmlns:a16="http://schemas.microsoft.com/office/drawing/2014/main" id="{063FAC20-A4EB-4F81-91C2-B7CD4CD97575}"/>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10715358" y="5957857"/>
            <a:ext cx="667512" cy="786384"/>
          </a:xfrm>
          <a:prstGeom prst="flowChartConnector">
            <a:avLst/>
          </a:prstGeom>
          <a:noFill/>
          <a:ln w="3175">
            <a:solidFill>
              <a:schemeClr val="accent1"/>
            </a:solidFill>
          </a:ln>
          <a:extLst>
            <a:ext uri="{909E8E84-426E-40DD-AFC4-6F175D3DCCD1}">
              <a14:hiddenFill xmlns:a14="http://schemas.microsoft.com/office/drawing/2010/main">
                <a:solidFill>
                  <a:srgbClr val="FFFFFF"/>
                </a:solidFill>
              </a14:hiddenFill>
            </a:ext>
          </a:extLst>
        </p:spPr>
      </p:pic>
      <p:pic>
        <p:nvPicPr>
          <p:cNvPr id="444" name="Picture 2" descr="https://ids.se.com/image/user_male_portrait?img_id=61115667&amp;img_id_token=L21HrFsVeJBOjNvt%2F6n8m1sxnJU%3D&amp;t=1587061662656">
            <a:extLst>
              <a:ext uri="{FF2B5EF4-FFF2-40B4-BE49-F238E27FC236}">
                <a16:creationId xmlns:a16="http://schemas.microsoft.com/office/drawing/2014/main" id="{275104B1-E7DB-4BB1-A1E3-E1E2FD27385D}"/>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10703400" y="687760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5" name="TextBox 444">
            <a:extLst>
              <a:ext uri="{FF2B5EF4-FFF2-40B4-BE49-F238E27FC236}">
                <a16:creationId xmlns:a16="http://schemas.microsoft.com/office/drawing/2014/main" id="{407C3EFD-DF12-4CB3-B2B6-28A77936D791}"/>
              </a:ext>
            </a:extLst>
          </p:cNvPr>
          <p:cNvSpPr txBox="1"/>
          <p:nvPr/>
        </p:nvSpPr>
        <p:spPr>
          <a:xfrm>
            <a:off x="14171559" y="4269210"/>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Selene Galvan</a:t>
            </a:r>
          </a:p>
          <a:p>
            <a:r>
              <a:rPr lang="en-US" sz="1001" dirty="0"/>
              <a:t>        </a:t>
            </a:r>
            <a:r>
              <a:rPr lang="en-US" sz="1000" dirty="0"/>
              <a:t>Project Manager, MTY MEX</a:t>
            </a:r>
          </a:p>
          <a:p>
            <a:pPr algn="l"/>
            <a:r>
              <a:rPr lang="en-US" sz="1000" dirty="0"/>
              <a:t>            CoS (SBO-REB), QVE</a:t>
            </a:r>
          </a:p>
        </p:txBody>
      </p:sp>
      <p:pic>
        <p:nvPicPr>
          <p:cNvPr id="446" name="Picture 2" descr="https://ids.se.com/image/user_male_portrait?img_id=8676182&amp;img_id_token=vKCkK0kjApmZQCRbq9hWZKt5%2FOI%3D&amp;t=1575037869705">
            <a:extLst>
              <a:ext uri="{FF2B5EF4-FFF2-40B4-BE49-F238E27FC236}">
                <a16:creationId xmlns:a16="http://schemas.microsoft.com/office/drawing/2014/main" id="{99B7DFC2-1CD3-4B6C-B7BF-2D8F51799D34}"/>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13984106" y="419091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9" name="TextBox 448">
            <a:extLst>
              <a:ext uri="{FF2B5EF4-FFF2-40B4-BE49-F238E27FC236}">
                <a16:creationId xmlns:a16="http://schemas.microsoft.com/office/drawing/2014/main" id="{085EBDC9-B999-41BC-BFAE-7D052B26A2D4}"/>
              </a:ext>
            </a:extLst>
          </p:cNvPr>
          <p:cNvSpPr txBox="1"/>
          <p:nvPr/>
        </p:nvSpPr>
        <p:spPr>
          <a:xfrm>
            <a:off x="14172514" y="5113440"/>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Mayela Martinez</a:t>
            </a:r>
          </a:p>
          <a:p>
            <a:r>
              <a:rPr lang="en-US" sz="1001" dirty="0"/>
              <a:t>        </a:t>
            </a:r>
            <a:r>
              <a:rPr lang="en-US" sz="1000" dirty="0"/>
              <a:t>Project Manager, MTY MEX</a:t>
            </a:r>
          </a:p>
          <a:p>
            <a:pPr algn="l"/>
            <a:r>
              <a:rPr lang="en-US" sz="1000" dirty="0"/>
              <a:t>            CoS (SBO-REB), QVE</a:t>
            </a:r>
          </a:p>
        </p:txBody>
      </p:sp>
      <p:pic>
        <p:nvPicPr>
          <p:cNvPr id="450" name="Picture 6" descr="https://ids.se.com/image/user_male_portrait?img_id=9542887&amp;img_id_token=D5quE1hox8hniy2Yad%2FX2JRuvac%3D&amp;t=1587062687787">
            <a:extLst>
              <a:ext uri="{FF2B5EF4-FFF2-40B4-BE49-F238E27FC236}">
                <a16:creationId xmlns:a16="http://schemas.microsoft.com/office/drawing/2014/main" id="{9D050D08-C901-426A-A822-15414CC7BCC1}"/>
              </a:ext>
            </a:extLst>
          </p:cNvPr>
          <p:cNvPicPr preferRelativeResize="0">
            <a:picLocks noChangeArrowheads="1"/>
          </p:cNvPicPr>
          <p:nvPr/>
        </p:nvPicPr>
        <p:blipFill rotWithShape="1">
          <a:blip r:embed="rId59" cstate="email">
            <a:extLst>
              <a:ext uri="{28A0092B-C50C-407E-A947-70E740481C1C}">
                <a14:useLocalDpi xmlns:a14="http://schemas.microsoft.com/office/drawing/2010/main" val="0"/>
              </a:ext>
            </a:extLst>
          </a:blip>
          <a:srcRect l="17858" t="30438" r="15352"/>
          <a:stretch/>
        </p:blipFill>
        <p:spPr bwMode="auto">
          <a:xfrm>
            <a:off x="13966113" y="506204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451" name="Straight Arrow Connector 450">
            <a:extLst>
              <a:ext uri="{FF2B5EF4-FFF2-40B4-BE49-F238E27FC236}">
                <a16:creationId xmlns:a16="http://schemas.microsoft.com/office/drawing/2014/main" id="{20FCCB5B-460C-4C4E-A31E-240ED3098694}"/>
              </a:ext>
            </a:extLst>
          </p:cNvPr>
          <p:cNvCxnSpPr>
            <a:cxnSpLocks/>
            <a:endCxn id="450" idx="2"/>
          </p:cNvCxnSpPr>
          <p:nvPr/>
        </p:nvCxnSpPr>
        <p:spPr>
          <a:xfrm>
            <a:off x="13589000" y="5454650"/>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2" name="Straight Arrow Connector 451">
            <a:extLst>
              <a:ext uri="{FF2B5EF4-FFF2-40B4-BE49-F238E27FC236}">
                <a16:creationId xmlns:a16="http://schemas.microsoft.com/office/drawing/2014/main" id="{9D01381E-2C16-433C-970A-69B72E80D4FF}"/>
              </a:ext>
            </a:extLst>
          </p:cNvPr>
          <p:cNvCxnSpPr>
            <a:cxnSpLocks/>
          </p:cNvCxnSpPr>
          <p:nvPr/>
        </p:nvCxnSpPr>
        <p:spPr>
          <a:xfrm>
            <a:off x="13614830" y="4589496"/>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651C11B-A90E-4B78-A3BB-B6FD73C463BB}"/>
              </a:ext>
            </a:extLst>
          </p:cNvPr>
          <p:cNvPicPr preferRelativeResize="0">
            <a:picLocks/>
          </p:cNvPicPr>
          <p:nvPr/>
        </p:nvPicPr>
        <p:blipFill rotWithShape="1">
          <a:blip r:embed="rId60" cstate="email">
            <a:extLst>
              <a:ext uri="{28A0092B-C50C-407E-A947-70E740481C1C}">
                <a14:useLocalDpi xmlns:a14="http://schemas.microsoft.com/office/drawing/2010/main" val="0"/>
              </a:ext>
            </a:extLst>
          </a:blip>
          <a:srcRect l="32433" t="7332" r="33388" b="40412"/>
          <a:stretch/>
        </p:blipFill>
        <p:spPr>
          <a:xfrm>
            <a:off x="22462951" y="8770157"/>
            <a:ext cx="667512" cy="786384"/>
          </a:xfrm>
          <a:prstGeom prst="flowChartConnector">
            <a:avLst/>
          </a:prstGeom>
          <a:ln>
            <a:solidFill>
              <a:schemeClr val="bg1"/>
            </a:solidFill>
          </a:ln>
        </p:spPr>
      </p:pic>
      <p:pic>
        <p:nvPicPr>
          <p:cNvPr id="19" name="Picture 18">
            <a:extLst>
              <a:ext uri="{FF2B5EF4-FFF2-40B4-BE49-F238E27FC236}">
                <a16:creationId xmlns:a16="http://schemas.microsoft.com/office/drawing/2014/main" id="{BA461786-CC84-4F10-9482-267CDB7E3C1B}"/>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19454140" y="12502718"/>
            <a:ext cx="667512" cy="786384"/>
          </a:xfrm>
          <a:prstGeom prst="flowChartConnector">
            <a:avLst/>
          </a:prstGeom>
        </p:spPr>
      </p:pic>
      <p:sp>
        <p:nvSpPr>
          <p:cNvPr id="299" name="TextBox 298">
            <a:extLst>
              <a:ext uri="{FF2B5EF4-FFF2-40B4-BE49-F238E27FC236}">
                <a16:creationId xmlns:a16="http://schemas.microsoft.com/office/drawing/2014/main" id="{06CE8B3E-E786-468C-B284-80DD5A5ED9BC}"/>
              </a:ext>
            </a:extLst>
          </p:cNvPr>
          <p:cNvSpPr txBox="1"/>
          <p:nvPr/>
        </p:nvSpPr>
        <p:spPr>
          <a:xfrm>
            <a:off x="7438776" y="69395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01" name="Picture 300">
            <a:extLst>
              <a:ext uri="{FF2B5EF4-FFF2-40B4-BE49-F238E27FC236}">
                <a16:creationId xmlns:a16="http://schemas.microsoft.com/office/drawing/2014/main" id="{55D441A6-5804-490A-9462-282D74FE8B1C}"/>
              </a:ext>
            </a:extLst>
          </p:cNvPr>
          <p:cNvPicPr preferRelativeResize="0">
            <a:picLocks/>
          </p:cNvPicPr>
          <p:nvPr/>
        </p:nvPicPr>
        <p:blipFill rotWithShape="1">
          <a:blip r:embed="rId13"/>
          <a:srcRect l="10563" t="32169" r="79236" b="45103"/>
          <a:stretch/>
        </p:blipFill>
        <p:spPr>
          <a:xfrm>
            <a:off x="7312359" y="6873700"/>
            <a:ext cx="667512" cy="786384"/>
          </a:xfrm>
          <a:prstGeom prst="ellipse">
            <a:avLst/>
          </a:prstGeom>
          <a:ln>
            <a:solidFill>
              <a:schemeClr val="accent1"/>
            </a:solidFill>
          </a:ln>
        </p:spPr>
      </p:pic>
      <p:cxnSp>
        <p:nvCxnSpPr>
          <p:cNvPr id="303" name="Straight Arrow Connector 302">
            <a:extLst>
              <a:ext uri="{FF2B5EF4-FFF2-40B4-BE49-F238E27FC236}">
                <a16:creationId xmlns:a16="http://schemas.microsoft.com/office/drawing/2014/main" id="{A08A6F70-C57C-4338-9130-2DB1E5DC5674}"/>
              </a:ext>
            </a:extLst>
          </p:cNvPr>
          <p:cNvCxnSpPr>
            <a:cxnSpLocks/>
          </p:cNvCxnSpPr>
          <p:nvPr/>
        </p:nvCxnSpPr>
        <p:spPr>
          <a:xfrm>
            <a:off x="7056327" y="7289128"/>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7" name="Straight Arrow Connector 306">
            <a:extLst>
              <a:ext uri="{FF2B5EF4-FFF2-40B4-BE49-F238E27FC236}">
                <a16:creationId xmlns:a16="http://schemas.microsoft.com/office/drawing/2014/main" id="{9B819259-A0A3-4238-A6CC-E325CAF579BF}"/>
              </a:ext>
            </a:extLst>
          </p:cNvPr>
          <p:cNvCxnSpPr>
            <a:cxnSpLocks/>
          </p:cNvCxnSpPr>
          <p:nvPr/>
        </p:nvCxnSpPr>
        <p:spPr>
          <a:xfrm>
            <a:off x="13636874" y="8167954"/>
            <a:ext cx="3581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BE06C8E8-D022-4AB8-B85C-4721E6E8A4C2}"/>
              </a:ext>
            </a:extLst>
          </p:cNvPr>
          <p:cNvSpPr txBox="1"/>
          <p:nvPr/>
        </p:nvSpPr>
        <p:spPr>
          <a:xfrm>
            <a:off x="14167613" y="5979622"/>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12" name="Picture 311">
            <a:extLst>
              <a:ext uri="{FF2B5EF4-FFF2-40B4-BE49-F238E27FC236}">
                <a16:creationId xmlns:a16="http://schemas.microsoft.com/office/drawing/2014/main" id="{A5FC6D44-74EA-46FB-966E-D314DB1F63AA}"/>
              </a:ext>
            </a:extLst>
          </p:cNvPr>
          <p:cNvPicPr preferRelativeResize="0">
            <a:picLocks/>
          </p:cNvPicPr>
          <p:nvPr/>
        </p:nvPicPr>
        <p:blipFill rotWithShape="1">
          <a:blip r:embed="rId13"/>
          <a:srcRect l="10563" t="32169" r="79236" b="45103"/>
          <a:stretch/>
        </p:blipFill>
        <p:spPr>
          <a:xfrm>
            <a:off x="13960674" y="5978874"/>
            <a:ext cx="667512" cy="786384"/>
          </a:xfrm>
          <a:prstGeom prst="ellipse">
            <a:avLst/>
          </a:prstGeom>
          <a:ln>
            <a:solidFill>
              <a:schemeClr val="accent1"/>
            </a:solidFill>
          </a:ln>
        </p:spPr>
      </p:pic>
      <p:sp>
        <p:nvSpPr>
          <p:cNvPr id="304" name="TextBox 303">
            <a:extLst>
              <a:ext uri="{FF2B5EF4-FFF2-40B4-BE49-F238E27FC236}">
                <a16:creationId xmlns:a16="http://schemas.microsoft.com/office/drawing/2014/main" id="{CC60A082-203C-4EC6-9DCC-95A3A93552BF}"/>
              </a:ext>
            </a:extLst>
          </p:cNvPr>
          <p:cNvSpPr txBox="1"/>
          <p:nvPr/>
        </p:nvSpPr>
        <p:spPr>
          <a:xfrm>
            <a:off x="19627063" y="1309831"/>
            <a:ext cx="2368296" cy="78483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Business Process Manager</a:t>
            </a:r>
          </a:p>
          <a:p>
            <a:r>
              <a:rPr lang="en-US" sz="900" b="1" dirty="0">
                <a:solidFill>
                  <a:schemeClr val="bg1"/>
                </a:solidFill>
              </a:rPr>
              <a:t>                </a:t>
            </a:r>
          </a:p>
        </p:txBody>
      </p:sp>
      <p:pic>
        <p:nvPicPr>
          <p:cNvPr id="330" name="Picture 329">
            <a:extLst>
              <a:ext uri="{FF2B5EF4-FFF2-40B4-BE49-F238E27FC236}">
                <a16:creationId xmlns:a16="http://schemas.microsoft.com/office/drawing/2014/main" id="{B6181693-A67D-4148-AA9C-5B7641A7178E}"/>
              </a:ext>
            </a:extLst>
          </p:cNvPr>
          <p:cNvPicPr preferRelativeResize="0">
            <a:picLocks/>
          </p:cNvPicPr>
          <p:nvPr/>
        </p:nvPicPr>
        <p:blipFill rotWithShape="1">
          <a:blip r:embed="rId62" cstate="email">
            <a:extLst>
              <a:ext uri="{28A0092B-C50C-407E-A947-70E740481C1C}">
                <a14:useLocalDpi xmlns:a14="http://schemas.microsoft.com/office/drawing/2010/main" val="0"/>
              </a:ext>
            </a:extLst>
          </a:blip>
          <a:srcRect l="1049" t="21275" b="28801"/>
          <a:stretch/>
        </p:blipFill>
        <p:spPr>
          <a:xfrm>
            <a:off x="19426572" y="1309600"/>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352" name="Oval 351">
            <a:extLst>
              <a:ext uri="{FF2B5EF4-FFF2-40B4-BE49-F238E27FC236}">
                <a16:creationId xmlns:a16="http://schemas.microsoft.com/office/drawing/2014/main" id="{AAA6088B-47E4-4A16-8D7A-87E68A3D2114}"/>
              </a:ext>
            </a:extLst>
          </p:cNvPr>
          <p:cNvSpPr/>
          <p:nvPr/>
        </p:nvSpPr>
        <p:spPr>
          <a:xfrm>
            <a:off x="20513460" y="5808748"/>
            <a:ext cx="573450" cy="825152"/>
          </a:xfrm>
          <a:prstGeom prst="ellipse">
            <a:avLst/>
          </a:prstGeom>
          <a:blipFill>
            <a:blip r:embed="rId63"/>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55AF5EB-ACB1-4435-9446-DABB203EFE83}"/>
              </a:ext>
            </a:extLst>
          </p:cNvPr>
          <p:cNvSpPr/>
          <p:nvPr/>
        </p:nvSpPr>
        <p:spPr>
          <a:xfrm>
            <a:off x="17758349" y="5828554"/>
            <a:ext cx="635469" cy="805346"/>
          </a:xfrm>
          <a:prstGeom prst="ellipse">
            <a:avLst/>
          </a:prstGeom>
          <a:blipFill>
            <a:blip r:embed="rId64"/>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17E10F1D-E2AC-4454-814E-AD77D1EAB9B5}"/>
              </a:ext>
            </a:extLst>
          </p:cNvPr>
          <p:cNvSpPr txBox="1"/>
          <p:nvPr/>
        </p:nvSpPr>
        <p:spPr>
          <a:xfrm>
            <a:off x="29281994" y="6562724"/>
            <a:ext cx="2313431" cy="584775"/>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    Karen Hernandez</a:t>
            </a:r>
            <a:endParaRPr lang="en-US" sz="1000" b="1" dirty="0">
              <a:solidFill>
                <a:schemeClr val="bg1"/>
              </a:solidFill>
            </a:endParaRPr>
          </a:p>
          <a:p>
            <a:r>
              <a:rPr lang="en-US" sz="1000" b="1" dirty="0">
                <a:solidFill>
                  <a:schemeClr val="bg1"/>
                </a:solidFill>
              </a:rPr>
              <a:t>               MTY, MEX</a:t>
            </a:r>
          </a:p>
          <a:p>
            <a:r>
              <a:rPr lang="en-US" sz="1000" b="1" dirty="0">
                <a:solidFill>
                  <a:schemeClr val="bg1"/>
                </a:solidFill>
              </a:rPr>
              <a:t>               Project Specialist Intern</a:t>
            </a:r>
          </a:p>
        </p:txBody>
      </p:sp>
      <p:sp>
        <p:nvSpPr>
          <p:cNvPr id="32" name="Oval 31">
            <a:extLst>
              <a:ext uri="{FF2B5EF4-FFF2-40B4-BE49-F238E27FC236}">
                <a16:creationId xmlns:a16="http://schemas.microsoft.com/office/drawing/2014/main" id="{30123953-1F6F-42D0-82B8-87EDB5086838}"/>
              </a:ext>
            </a:extLst>
          </p:cNvPr>
          <p:cNvSpPr/>
          <p:nvPr/>
        </p:nvSpPr>
        <p:spPr>
          <a:xfrm>
            <a:off x="29109130" y="6516867"/>
            <a:ext cx="573450" cy="825152"/>
          </a:xfrm>
          <a:prstGeom prst="ellipse">
            <a:avLst/>
          </a:prstGeom>
          <a:blipFill>
            <a:blip r:embed="rId6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7" name="Straight Arrow Connector 296">
            <a:extLst>
              <a:ext uri="{FF2B5EF4-FFF2-40B4-BE49-F238E27FC236}">
                <a16:creationId xmlns:a16="http://schemas.microsoft.com/office/drawing/2014/main" id="{2569F4AB-E082-4E3F-ADA4-13657630347E}"/>
              </a:ext>
            </a:extLst>
          </p:cNvPr>
          <p:cNvCxnSpPr>
            <a:cxnSpLocks/>
          </p:cNvCxnSpPr>
          <p:nvPr/>
        </p:nvCxnSpPr>
        <p:spPr>
          <a:xfrm>
            <a:off x="28814695" y="7893455"/>
            <a:ext cx="228600" cy="22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2" name="TextBox 321">
            <a:extLst>
              <a:ext uri="{FF2B5EF4-FFF2-40B4-BE49-F238E27FC236}">
                <a16:creationId xmlns:a16="http://schemas.microsoft.com/office/drawing/2014/main" id="{252D74B1-C501-4BFB-8657-6E649AFEC10B}"/>
              </a:ext>
            </a:extLst>
          </p:cNvPr>
          <p:cNvSpPr txBox="1"/>
          <p:nvPr/>
        </p:nvSpPr>
        <p:spPr>
          <a:xfrm>
            <a:off x="23400298" y="6664208"/>
            <a:ext cx="2588036" cy="55399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b="1" dirty="0">
                <a:solidFill>
                  <a:schemeClr val="bg1"/>
                </a:solidFill>
              </a:rPr>
              <a:t>                Productivity Workshop Leader</a:t>
            </a:r>
          </a:p>
        </p:txBody>
      </p:sp>
      <p:pic>
        <p:nvPicPr>
          <p:cNvPr id="359" name="Picture 358">
            <a:extLst>
              <a:ext uri="{FF2B5EF4-FFF2-40B4-BE49-F238E27FC236}">
                <a16:creationId xmlns:a16="http://schemas.microsoft.com/office/drawing/2014/main" id="{56CB060D-20B2-43E3-A4C2-BDCC21DB1BEB}"/>
              </a:ext>
            </a:extLst>
          </p:cNvPr>
          <p:cNvPicPr preferRelativeResize="0">
            <a:picLocks/>
          </p:cNvPicPr>
          <p:nvPr/>
        </p:nvPicPr>
        <p:blipFill>
          <a:blip r:embed="rId66"/>
          <a:stretch>
            <a:fillRect/>
          </a:stretch>
        </p:blipFill>
        <p:spPr>
          <a:xfrm>
            <a:off x="23308264" y="6546458"/>
            <a:ext cx="659425" cy="792372"/>
          </a:xfrm>
          <a:prstGeom prst="ellipse">
            <a:avLst/>
          </a:prstGeom>
          <a:ln w="3175">
            <a:solidFill>
              <a:schemeClr val="tx1"/>
            </a:solidFill>
          </a:ln>
        </p:spPr>
      </p:pic>
      <p:pic>
        <p:nvPicPr>
          <p:cNvPr id="1026" name="Picture 2">
            <a:extLst>
              <a:ext uri="{FF2B5EF4-FFF2-40B4-BE49-F238E27FC236}">
                <a16:creationId xmlns:a16="http://schemas.microsoft.com/office/drawing/2014/main" id="{0BAA7479-8BF2-4ABA-9D6E-54DA445F6CFF}"/>
              </a:ext>
            </a:extLst>
          </p:cNvPr>
          <p:cNvPicPr>
            <a:picLocks noChangeAspect="1" noChangeArrowheads="1"/>
          </p:cNvPicPr>
          <p:nvPr/>
        </p:nvPicPr>
        <p:blipFill>
          <a:blip r:embed="rId67" cstate="email">
            <a:extLst>
              <a:ext uri="{28A0092B-C50C-407E-A947-70E740481C1C}">
                <a14:useLocalDpi xmlns:a14="http://schemas.microsoft.com/office/drawing/2010/main" val="0"/>
              </a:ext>
            </a:extLst>
          </a:blip>
          <a:srcRect/>
          <a:stretch>
            <a:fillRect/>
          </a:stretch>
        </p:blipFill>
        <p:spPr bwMode="auto">
          <a:xfrm>
            <a:off x="29043295" y="7442199"/>
            <a:ext cx="729704" cy="72970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524369" y="1229218"/>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9716505" y="6307433"/>
            <a:ext cx="10853" cy="178138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389239" y="7686638"/>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8124573-885B-4187-89CD-2DA947730576}"/>
              </a:ext>
            </a:extLst>
          </p:cNvPr>
          <p:cNvGrpSpPr/>
          <p:nvPr/>
        </p:nvGrpSpPr>
        <p:grpSpPr>
          <a:xfrm>
            <a:off x="5268823" y="3373128"/>
            <a:ext cx="23669764" cy="8927504"/>
            <a:chOff x="5056172" y="2862766"/>
            <a:chExt cx="23669764" cy="8927504"/>
          </a:xfrm>
        </p:grpSpPr>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669764" cy="8750530"/>
              <a:chOff x="4280156" y="2875513"/>
              <a:chExt cx="23669764" cy="8750530"/>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735304" y="6812589"/>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400" b="1" dirty="0">
                    <a:solidFill>
                      <a:schemeClr val="bg1"/>
                    </a:solidFill>
                  </a:rPr>
                  <a:t>Madeleine Gutierrez</a:t>
                </a:r>
              </a:p>
              <a:p>
                <a:r>
                  <a:rPr lang="en-US" sz="2400" b="1" dirty="0">
                    <a:solidFill>
                      <a:schemeClr val="bg1"/>
                    </a:solidFill>
                  </a:rPr>
                  <a:t>            Industry, Digital Energy &amp; Secure Power, </a:t>
                </a: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6547112" y="6841355"/>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4400" b="1" dirty="0">
                    <a:solidFill>
                      <a:schemeClr val="bg1"/>
                    </a:solidFill>
                  </a:rPr>
                  <a:t>Karthik Machiraju</a:t>
                </a:r>
              </a:p>
              <a:p>
                <a:r>
                  <a:rPr lang="en-US" sz="2400" b="1" dirty="0">
                    <a:solidFill>
                      <a:schemeClr val="bg1"/>
                    </a:solidFill>
                  </a:rPr>
                  <a:t>        Power Products, Power Systems</a:t>
                </a:r>
                <a:r>
                  <a:rPr lang="en-US" sz="2000" b="1" dirty="0">
                    <a:solidFill>
                      <a:schemeClr val="bg1"/>
                    </a:solidFill>
                  </a:rPr>
                  <a:t>, Erlanger</a:t>
                </a:r>
                <a:r>
                  <a:rPr lang="en-US" sz="1400" b="1" dirty="0">
                    <a:solidFill>
                      <a:schemeClr val="bg1"/>
                    </a:solidFill>
                  </a:rPr>
                  <a:t>, KT</a:t>
                </a:r>
                <a:endParaRPr lang="en-US" sz="2000" b="1" dirty="0">
                  <a:solidFill>
                    <a:schemeClr val="bg1"/>
                  </a:solidFill>
                </a:endParaRPr>
              </a:p>
              <a:p>
                <a:r>
                  <a:rPr lang="en-US" sz="2800" dirty="0">
                    <a:solidFill>
                      <a:schemeClr val="bg1"/>
                    </a:solidFill>
                  </a:rPr>
                  <a:t>       PSA and move administrator.</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6547112" y="9897827"/>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000" b="1" dirty="0">
                    <a:solidFill>
                      <a:schemeClr val="bg1"/>
                    </a:solidFill>
                  </a:rPr>
                  <a:t>Filiberto Escamilla</a:t>
                </a:r>
              </a:p>
              <a:p>
                <a:r>
                  <a:rPr lang="es-MX" sz="3200" b="1" dirty="0">
                    <a:solidFill>
                      <a:schemeClr val="bg1"/>
                    </a:solidFill>
                  </a:rPr>
                  <a:t>E      </a:t>
                </a:r>
                <a:r>
                  <a:rPr lang="en-US" sz="2800" b="1" dirty="0">
                    <a:solidFill>
                      <a:schemeClr val="bg1"/>
                    </a:solidFill>
                  </a:rPr>
                  <a:t>Home &amp; Distribution, </a:t>
                </a:r>
              </a:p>
              <a:p>
                <a:r>
                  <a:rPr lang="en-US" sz="2800" b="1" dirty="0">
                    <a:solidFill>
                      <a:schemeClr val="bg1"/>
                    </a:solidFill>
                  </a:rPr>
                  <a:t>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5"/>
            <a:stretch>
              <a:fillRect/>
            </a:stretch>
          </p:blipFill>
          <p:spPr>
            <a:xfrm>
              <a:off x="5918339" y="9650574"/>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pic>
        <p:nvPicPr>
          <p:cNvPr id="27" name="Picture 26">
            <a:extLst>
              <a:ext uri="{FF2B5EF4-FFF2-40B4-BE49-F238E27FC236}">
                <a16:creationId xmlns:a16="http://schemas.microsoft.com/office/drawing/2014/main" id="{A7276110-B133-4872-8735-EBDF215E8825}"/>
              </a:ext>
            </a:extLst>
          </p:cNvPr>
          <p:cNvPicPr preferRelativeResize="0">
            <a:picLocks/>
          </p:cNvPicPr>
          <p:nvPr/>
        </p:nvPicPr>
        <p:blipFill>
          <a:blip r:embed="rId6"/>
          <a:stretch>
            <a:fillRect/>
          </a:stretch>
        </p:blipFill>
        <p:spPr>
          <a:xfrm>
            <a:off x="20523719" y="7051495"/>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117622" y="14275707"/>
            <a:ext cx="1839915" cy="92461"/>
          </a:xfrm>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a:xfrm>
            <a:off x="3609067" y="14410981"/>
            <a:ext cx="5284185" cy="92461"/>
          </a:xfrm>
        </p:spPr>
        <p:txBody>
          <a:bodyPr/>
          <a:lstStyle/>
          <a:p>
            <a:r>
              <a:rPr lang="en-US" dirty="0"/>
              <a:t>Confidential Property of Schneider Electric |</a:t>
            </a:r>
          </a:p>
        </p:txBody>
      </p:sp>
      <p:sp>
        <p:nvSpPr>
          <p:cNvPr id="79" name="Rectangle 78">
            <a:extLst>
              <a:ext uri="{FF2B5EF4-FFF2-40B4-BE49-F238E27FC236}">
                <a16:creationId xmlns:a16="http://schemas.microsoft.com/office/drawing/2014/main" id="{3FC8A6B0-1CFD-4B11-8ED4-0991521235FF}"/>
              </a:ext>
            </a:extLst>
          </p:cNvPr>
          <p:cNvSpPr/>
          <p:nvPr/>
        </p:nvSpPr>
        <p:spPr>
          <a:xfrm>
            <a:off x="5447941" y="104295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23" name="Group 22">
            <a:extLst>
              <a:ext uri="{FF2B5EF4-FFF2-40B4-BE49-F238E27FC236}">
                <a16:creationId xmlns:a16="http://schemas.microsoft.com/office/drawing/2014/main" id="{3102ADA2-8B2E-4DF7-B1DE-45DDF362BD21}"/>
              </a:ext>
            </a:extLst>
          </p:cNvPr>
          <p:cNvGrpSpPr/>
          <p:nvPr/>
        </p:nvGrpSpPr>
        <p:grpSpPr>
          <a:xfrm>
            <a:off x="3588425" y="2973342"/>
            <a:ext cx="25184744" cy="9990120"/>
            <a:chOff x="3438567" y="2729687"/>
            <a:chExt cx="25184744" cy="9990120"/>
          </a:xfrm>
        </p:grpSpPr>
        <p:sp>
          <p:nvSpPr>
            <p:cNvPr id="40" name="TextBox 39">
              <a:extLst>
                <a:ext uri="{FF2B5EF4-FFF2-40B4-BE49-F238E27FC236}">
                  <a16:creationId xmlns:a16="http://schemas.microsoft.com/office/drawing/2014/main" id="{A651E4BA-DE2D-46CD-AE9E-DFD159A4B165}"/>
                </a:ext>
              </a:extLst>
            </p:cNvPr>
            <p:cNvSpPr txBox="1"/>
            <p:nvPr/>
          </p:nvSpPr>
          <p:spPr>
            <a:xfrm>
              <a:off x="4922122" y="1076342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2" name="TextBox 1">
              <a:extLst>
                <a:ext uri="{FF2B5EF4-FFF2-40B4-BE49-F238E27FC236}">
                  <a16:creationId xmlns:a16="http://schemas.microsoft.com/office/drawing/2014/main" id="{2823A24A-7448-4DBD-8983-EA71ED990F1C}"/>
                </a:ext>
              </a:extLst>
            </p:cNvPr>
            <p:cNvSpPr txBox="1"/>
            <p:nvPr/>
          </p:nvSpPr>
          <p:spPr>
            <a:xfrm>
              <a:off x="13461552" y="3003517"/>
              <a:ext cx="6707678" cy="163884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endParaRPr lang="en-US" sz="600" b="1" dirty="0">
                <a:solidFill>
                  <a:schemeClr val="bg1"/>
                </a:solidFill>
              </a:endParaRPr>
            </a:p>
            <a:p>
              <a:r>
                <a:rPr lang="en-US" sz="600" b="1" dirty="0">
                  <a:solidFill>
                    <a:schemeClr val="bg1"/>
                  </a:solidFill>
                </a:rPr>
                <a:t>                                                                         </a:t>
              </a:r>
              <a:r>
                <a:rPr lang="en-US" sz="2956" b="1" dirty="0">
                  <a:solidFill>
                    <a:schemeClr val="bg1"/>
                  </a:solidFill>
                </a:rPr>
                <a:t>Sr. Manager, MTY MEX          	L</a:t>
              </a:r>
              <a:r>
                <a:rPr lang="en-US" sz="2956" dirty="0">
                  <a:solidFill>
                    <a:schemeClr val="bg1"/>
                  </a:solidFill>
                </a:rPr>
                <a:t>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26" idx="4"/>
            </p:cNvCxnSpPr>
            <p:nvPr/>
          </p:nvCxnSpPr>
          <p:spPr>
            <a:xfrm flipV="1">
              <a:off x="13869869" y="4869383"/>
              <a:ext cx="0" cy="571623"/>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438567" y="5452948"/>
              <a:ext cx="1111005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444416" y="5441006"/>
              <a:ext cx="9261" cy="62440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53" idx="2"/>
            </p:cNvCxnSpPr>
            <p:nvPr/>
          </p:nvCxnSpPr>
          <p:spPr>
            <a:xfrm>
              <a:off x="3459209" y="6731750"/>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2094145" y="5459672"/>
              <a:ext cx="24816" cy="62852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2106010" y="6731991"/>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flipV="1">
              <a:off x="14453362" y="5428306"/>
              <a:ext cx="6142045" cy="2612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56956" y="5452948"/>
              <a:ext cx="38452" cy="629950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63856" y="919808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2118961" y="11752452"/>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2094145" y="918293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4247118" y="10490666"/>
              <a:ext cx="2130552" cy="2139696"/>
            </a:xfrm>
            <a:prstGeom prst="flowChartConnector">
              <a:avLst/>
            </a:prstGeom>
          </p:spPr>
        </p:pic>
        <p:sp>
          <p:nvSpPr>
            <p:cNvPr id="44" name="TextBox 43">
              <a:extLst>
                <a:ext uri="{FF2B5EF4-FFF2-40B4-BE49-F238E27FC236}">
                  <a16:creationId xmlns:a16="http://schemas.microsoft.com/office/drawing/2014/main" id="{CE764B7D-634A-4475-8AFD-84A28FA253AE}"/>
                </a:ext>
              </a:extLst>
            </p:cNvPr>
            <p:cNvSpPr txBox="1"/>
            <p:nvPr/>
          </p:nvSpPr>
          <p:spPr>
            <a:xfrm>
              <a:off x="21865895" y="1083845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r>
                <a:rPr lang="en-US" sz="2400" b="1" dirty="0">
                  <a:solidFill>
                    <a:schemeClr val="bg1"/>
                  </a:solidFill>
                </a:rPr>
                <a:t>Procurement- Direct Purchasing</a:t>
              </a:r>
              <a:endParaRPr lang="en-US" sz="2800" b="1" dirty="0">
                <a:solidFill>
                  <a:schemeClr val="bg1"/>
                </a:solidFill>
              </a:endParaRPr>
            </a:p>
            <a:p>
              <a:r>
                <a:rPr lang="en-US" sz="2800" dirty="0">
                  <a:solidFill>
                    <a:schemeClr val="bg1"/>
                  </a:solidFill>
                </a:rPr>
                <a:t>                 </a:t>
              </a:r>
              <a:r>
                <a:rPr lang="en-US" sz="2800" b="1" dirty="0">
                  <a:solidFill>
                    <a:schemeClr val="bg1"/>
                  </a:solidFill>
                </a:rPr>
                <a:t>Intern, MTY,MEX</a:t>
              </a:r>
              <a:endParaRPr lang="en-US" sz="2000" b="1" dirty="0">
                <a:solidFill>
                  <a:schemeClr val="bg1"/>
                </a:solidFill>
              </a:endParaRPr>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4"/>
            <a:srcRect l="10389" t="31541" r="78973" b="44510"/>
            <a:stretch/>
          </p:blipFill>
          <p:spPr>
            <a:xfrm>
              <a:off x="21270894" y="10580111"/>
              <a:ext cx="2130552" cy="2139696"/>
            </a:xfrm>
            <a:prstGeom prst="flowChartConnector">
              <a:avLst/>
            </a:prstGeom>
            <a:ln>
              <a:solidFill>
                <a:schemeClr val="accent1"/>
              </a:solidFill>
            </a:ln>
          </p:spPr>
        </p:pic>
        <p:pic>
          <p:nvPicPr>
            <p:cNvPr id="1026" name="Picture 2" descr="https://ids.se.com/image/user_male_portrait?img_id=1553357&amp;img_id_token=zdVtdniOAt8GdpEpOOZ%2BDxe96ig%3D&amp;t=1586958629016">
              <a:extLst>
                <a:ext uri="{FF2B5EF4-FFF2-40B4-BE49-F238E27FC236}">
                  <a16:creationId xmlns:a16="http://schemas.microsoft.com/office/drawing/2014/main" id="{5A5C96F2-E1C8-4E3D-8021-FCBC110FBD9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803364" y="2729687"/>
              <a:ext cx="2133009"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5B6DDA9-340C-45F1-8FEB-E563ED8E8306}"/>
                </a:ext>
              </a:extLst>
            </p:cNvPr>
            <p:cNvSpPr txBox="1"/>
            <p:nvPr/>
          </p:nvSpPr>
          <p:spPr>
            <a:xfrm>
              <a:off x="4928741" y="5856918"/>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pic>
          <p:nvPicPr>
            <p:cNvPr id="53" name="Picture 2" descr="https://spiceportal.schneider-electric.com/image/user_male_portrait?img_id=1552731&amp;img_id_token=zVTbmB4x5%2B4fnNTz3XR3LWD5h2g%3D&amp;t=1527601868564">
              <a:extLst>
                <a:ext uri="{FF2B5EF4-FFF2-40B4-BE49-F238E27FC236}">
                  <a16:creationId xmlns:a16="http://schemas.microsoft.com/office/drawing/2014/main" id="{517A59F5-2587-4E63-8CB6-A9EDA607BD40}"/>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44067" y="5661902"/>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BF5A2D6-87F3-4D32-9109-08CA6207313F}"/>
                </a:ext>
              </a:extLst>
            </p:cNvPr>
            <p:cNvSpPr txBox="1"/>
            <p:nvPr/>
          </p:nvSpPr>
          <p:spPr>
            <a:xfrm>
              <a:off x="4924461" y="832020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5" name="Picture 6" descr="https://spiceportal.schneider-electric.com/image/user_male_portrait?img_id=18065812&amp;img_id_token=L1TzhRImyqZnN%2FedVb0OuWzIiCI%3D&amp;t=1527602063597">
              <a:extLst>
                <a:ext uri="{FF2B5EF4-FFF2-40B4-BE49-F238E27FC236}">
                  <a16:creationId xmlns:a16="http://schemas.microsoft.com/office/drawing/2014/main" id="{10C7A9A6-CE17-4E40-BF37-4B11C72980C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2807" y="8149916"/>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D132379-9655-4530-B8EF-C66DE8F46F03}"/>
                </a:ext>
              </a:extLst>
            </p:cNvPr>
            <p:cNvSpPr txBox="1"/>
            <p:nvPr/>
          </p:nvSpPr>
          <p:spPr>
            <a:xfrm>
              <a:off x="13411814" y="588092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9" name="Picture 58">
              <a:extLst>
                <a:ext uri="{FF2B5EF4-FFF2-40B4-BE49-F238E27FC236}">
                  <a16:creationId xmlns:a16="http://schemas.microsoft.com/office/drawing/2014/main" id="{F8350657-0749-4CFB-82E9-A2A4E2233B82}"/>
                </a:ext>
              </a:extLst>
            </p:cNvPr>
            <p:cNvPicPr preferRelativeResize="0">
              <a:picLocks/>
            </p:cNvPicPr>
            <p:nvPr/>
          </p:nvPicPr>
          <p:blipFill>
            <a:blip r:embed="rId8"/>
            <a:stretch>
              <a:fillRect/>
            </a:stretch>
          </p:blipFill>
          <p:spPr>
            <a:xfrm>
              <a:off x="12805821" y="5712287"/>
              <a:ext cx="2130552" cy="2139696"/>
            </a:xfrm>
            <a:prstGeom prst="ellipse">
              <a:avLst/>
            </a:prstGeom>
            <a:ln>
              <a:solidFill>
                <a:schemeClr val="tx1"/>
              </a:solidFill>
            </a:ln>
            <a:effectLst/>
          </p:spPr>
        </p:pic>
        <p:sp>
          <p:nvSpPr>
            <p:cNvPr id="60" name="TextBox 59">
              <a:extLst>
                <a:ext uri="{FF2B5EF4-FFF2-40B4-BE49-F238E27FC236}">
                  <a16:creationId xmlns:a16="http://schemas.microsoft.com/office/drawing/2014/main" id="{D5EE994F-B401-4BEE-B616-4094E677CB4D}"/>
                </a:ext>
              </a:extLst>
            </p:cNvPr>
            <p:cNvSpPr txBox="1"/>
            <p:nvPr/>
          </p:nvSpPr>
          <p:spPr>
            <a:xfrm>
              <a:off x="13404914" y="835623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Jaime Rodriguez</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2052" name="Picture 4" descr="https://ids.se.com/image/user_male_portrait?img_id=26507671&amp;img_id_token=mie9IZDYNwEUAL%2F%2B73FZdZad3To%3D&amp;t=1587044244059">
              <a:extLst>
                <a:ext uri="{FF2B5EF4-FFF2-40B4-BE49-F238E27FC236}">
                  <a16:creationId xmlns:a16="http://schemas.microsoft.com/office/drawing/2014/main" id="{8E0E6B29-A312-4E4B-B364-316F17D4FCFC}"/>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810042" y="8145026"/>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1F6C553E-6B20-45B7-9717-5D670AF55E64}"/>
                </a:ext>
              </a:extLst>
            </p:cNvPr>
            <p:cNvCxnSpPr>
              <a:cxnSpLocks/>
            </p:cNvCxnSpPr>
            <p:nvPr/>
          </p:nvCxnSpPr>
          <p:spPr>
            <a:xfrm>
              <a:off x="3444416" y="9236187"/>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811BEEF-2B0D-4D8B-8771-39E47D27DFA6}"/>
                </a:ext>
              </a:extLst>
            </p:cNvPr>
            <p:cNvCxnSpPr>
              <a:cxnSpLocks/>
            </p:cNvCxnSpPr>
            <p:nvPr/>
          </p:nvCxnSpPr>
          <p:spPr>
            <a:xfrm>
              <a:off x="3447949" y="11688869"/>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0FB22C3-1313-44F0-9C9A-7802A8484FFD}"/>
                </a:ext>
              </a:extLst>
            </p:cNvPr>
            <p:cNvSpPr txBox="1"/>
            <p:nvPr/>
          </p:nvSpPr>
          <p:spPr>
            <a:xfrm>
              <a:off x="13390374" y="1074019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6" name="Picture 65">
              <a:extLst>
                <a:ext uri="{FF2B5EF4-FFF2-40B4-BE49-F238E27FC236}">
                  <a16:creationId xmlns:a16="http://schemas.microsoft.com/office/drawing/2014/main" id="{223AA7A1-F5C8-4B15-A949-063EDA1DA93F}"/>
                </a:ext>
              </a:extLst>
            </p:cNvPr>
            <p:cNvPicPr preferRelativeResize="0">
              <a:picLocks/>
            </p:cNvPicPr>
            <p:nvPr/>
          </p:nvPicPr>
          <p:blipFill rotWithShape="1">
            <a:blip r:embed="rId10"/>
            <a:srcRect l="8650" t="74728" r="88473" b="14315"/>
            <a:stretch/>
          </p:blipFill>
          <p:spPr>
            <a:xfrm>
              <a:off x="12793644" y="10519652"/>
              <a:ext cx="2130552" cy="2139696"/>
            </a:xfrm>
            <a:prstGeom prst="ellipse">
              <a:avLst/>
            </a:prstGeom>
          </p:spPr>
        </p:pic>
        <p:cxnSp>
          <p:nvCxnSpPr>
            <p:cNvPr id="67" name="Straight Arrow Connector 66">
              <a:extLst>
                <a:ext uri="{FF2B5EF4-FFF2-40B4-BE49-F238E27FC236}">
                  <a16:creationId xmlns:a16="http://schemas.microsoft.com/office/drawing/2014/main" id="{42AD4B94-BD4E-4999-94E0-A5CC3E2AB802}"/>
                </a:ext>
              </a:extLst>
            </p:cNvPr>
            <p:cNvCxnSpPr>
              <a:cxnSpLocks/>
            </p:cNvCxnSpPr>
            <p:nvPr/>
          </p:nvCxnSpPr>
          <p:spPr>
            <a:xfrm>
              <a:off x="20595407" y="6770660"/>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3927980-DD02-454A-8E94-F73FB97EA286}"/>
                </a:ext>
              </a:extLst>
            </p:cNvPr>
            <p:cNvSpPr txBox="1"/>
            <p:nvPr/>
          </p:nvSpPr>
          <p:spPr>
            <a:xfrm>
              <a:off x="21865895" y="5879303"/>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9" name="Picture 68">
              <a:extLst>
                <a:ext uri="{FF2B5EF4-FFF2-40B4-BE49-F238E27FC236}">
                  <a16:creationId xmlns:a16="http://schemas.microsoft.com/office/drawing/2014/main" id="{DBFAEB78-5054-4CBB-854C-B665BC3EE298}"/>
                </a:ext>
              </a:extLst>
            </p:cNvPr>
            <p:cNvPicPr preferRelativeResize="0">
              <a:picLocks/>
            </p:cNvPicPr>
            <p:nvPr/>
          </p:nvPicPr>
          <p:blipFill>
            <a:blip r:embed="rId11"/>
            <a:stretch>
              <a:fillRect/>
            </a:stretch>
          </p:blipFill>
          <p:spPr>
            <a:xfrm>
              <a:off x="21273003" y="5693421"/>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3" name="Straight Arrow Connector 72">
              <a:extLst>
                <a:ext uri="{FF2B5EF4-FFF2-40B4-BE49-F238E27FC236}">
                  <a16:creationId xmlns:a16="http://schemas.microsoft.com/office/drawing/2014/main" id="{D331DFEF-CD95-4050-9BC9-33D723F2784A}"/>
                </a:ext>
              </a:extLst>
            </p:cNvPr>
            <p:cNvCxnSpPr>
              <a:cxnSpLocks/>
            </p:cNvCxnSpPr>
            <p:nvPr/>
          </p:nvCxnSpPr>
          <p:spPr>
            <a:xfrm>
              <a:off x="20563856" y="11744931"/>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2EDB720A-1D68-48A0-9DFA-EFC0838E01DF}"/>
              </a:ext>
            </a:extLst>
          </p:cNvPr>
          <p:cNvSpPr txBox="1"/>
          <p:nvPr/>
        </p:nvSpPr>
        <p:spPr>
          <a:xfrm>
            <a:off x="22015753" y="856248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42" name="Picture 41">
            <a:extLst>
              <a:ext uri="{FF2B5EF4-FFF2-40B4-BE49-F238E27FC236}">
                <a16:creationId xmlns:a16="http://schemas.microsoft.com/office/drawing/2014/main" id="{ABC7DA4F-D7AB-4272-B19A-5F7D336249BA}"/>
              </a:ext>
            </a:extLst>
          </p:cNvPr>
          <p:cNvPicPr preferRelativeResize="0">
            <a:picLocks/>
          </p:cNvPicPr>
          <p:nvPr/>
        </p:nvPicPr>
        <p:blipFill rotWithShape="1">
          <a:blip r:embed="rId4"/>
          <a:srcRect l="10389" t="31541" r="78973" b="44510"/>
          <a:stretch/>
        </p:blipFill>
        <p:spPr>
          <a:xfrm>
            <a:off x="21420752" y="8356744"/>
            <a:ext cx="2130552" cy="2139696"/>
          </a:xfrm>
          <a:prstGeom prst="flowChartConnector">
            <a:avLst/>
          </a:prstGeom>
          <a:ln>
            <a:solidFill>
              <a:schemeClr val="accent1"/>
            </a:solidFill>
          </a:ln>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3B62CFE-0B32-4857-BAE0-A132B28314D5}"/>
              </a:ext>
            </a:extLst>
          </p:cNvPr>
          <p:cNvSpPr/>
          <p:nvPr/>
        </p:nvSpPr>
        <p:spPr>
          <a:xfrm>
            <a:off x="4591191" y="612482"/>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303649" y="14499401"/>
            <a:ext cx="5284185" cy="92461"/>
          </a:xfrm>
        </p:spPr>
        <p:txBody>
          <a:bodyPr/>
          <a:lstStyle/>
          <a:p>
            <a:r>
              <a:rPr lang="en-US" dirty="0"/>
              <a:t>Confidential Property of Schneider Electric |</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324210" y="4630898"/>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flipV="1">
            <a:off x="13908729" y="4625275"/>
            <a:ext cx="6472268" cy="562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p:cNvCxnSpPr>
          <p:nvPr/>
        </p:nvCxnSpPr>
        <p:spPr>
          <a:xfrm>
            <a:off x="11833458" y="12933073"/>
            <a:ext cx="6577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a:endCxn id="146" idx="2"/>
          </p:cNvCxnSpPr>
          <p:nvPr/>
        </p:nvCxnSpPr>
        <p:spPr>
          <a:xfrm>
            <a:off x="20394675" y="5936262"/>
            <a:ext cx="45326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380999" y="4625275"/>
            <a:ext cx="37427" cy="599731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a:endCxn id="136" idx="2"/>
          </p:cNvCxnSpPr>
          <p:nvPr/>
        </p:nvCxnSpPr>
        <p:spPr>
          <a:xfrm>
            <a:off x="20413014" y="82449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2178EDD6-BFD9-4575-AC4B-09CB182DCBE5}"/>
              </a:ext>
            </a:extLst>
          </p:cNvPr>
          <p:cNvGrpSpPr/>
          <p:nvPr/>
        </p:nvGrpSpPr>
        <p:grpSpPr>
          <a:xfrm>
            <a:off x="12520347" y="4866414"/>
            <a:ext cx="15722956" cy="9136507"/>
            <a:chOff x="12520347" y="4714014"/>
            <a:chExt cx="15722956" cy="9136507"/>
          </a:xfrm>
        </p:grpSpPr>
        <p:sp>
          <p:nvSpPr>
            <p:cNvPr id="132" name="TextBox 131">
              <a:extLst>
                <a:ext uri="{FF2B5EF4-FFF2-40B4-BE49-F238E27FC236}">
                  <a16:creationId xmlns:a16="http://schemas.microsoft.com/office/drawing/2014/main" id="{64630BB4-7E7E-40C3-A0A9-D7C12DEFFDFB}"/>
                </a:ext>
              </a:extLst>
            </p:cNvPr>
            <p:cNvSpPr txBox="1"/>
            <p:nvPr/>
          </p:nvSpPr>
          <p:spPr>
            <a:xfrm>
              <a:off x="21485887" y="7266535"/>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a:t>
              </a:r>
              <a:r>
                <a:rPr lang="en-US" sz="2400" b="1" dirty="0">
                  <a:solidFill>
                    <a:schemeClr val="bg1"/>
                  </a:solidFill>
                </a:rPr>
                <a:t>Purchasing Projects-Intern</a:t>
              </a:r>
            </a:p>
            <a:p>
              <a:r>
                <a:rPr lang="en-US" sz="2800" b="1" dirty="0">
                  <a:solidFill>
                    <a:schemeClr val="bg1"/>
                  </a:solidFill>
                </a:rPr>
                <a:t>                 MTY MEX  </a:t>
              </a:r>
              <a:endParaRPr lang="en-US" sz="2800" dirty="0">
                <a:solidFill>
                  <a:schemeClr val="bg1"/>
                </a:solidFill>
              </a:endParaRPr>
            </a:p>
          </p:txBody>
        </p:sp>
        <p:sp>
          <p:nvSpPr>
            <p:cNvPr id="133" name="TextBox 132">
              <a:extLst>
                <a:ext uri="{FF2B5EF4-FFF2-40B4-BE49-F238E27FC236}">
                  <a16:creationId xmlns:a16="http://schemas.microsoft.com/office/drawing/2014/main" id="{636635C2-8446-44FF-93E8-0780FBFAD285}"/>
                </a:ext>
              </a:extLst>
            </p:cNvPr>
            <p:cNvSpPr txBox="1"/>
            <p:nvPr/>
          </p:nvSpPr>
          <p:spPr>
            <a:xfrm>
              <a:off x="21485887" y="4952952"/>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pic>
          <p:nvPicPr>
            <p:cNvPr id="136" name="Picture 135">
              <a:extLst>
                <a:ext uri="{FF2B5EF4-FFF2-40B4-BE49-F238E27FC236}">
                  <a16:creationId xmlns:a16="http://schemas.microsoft.com/office/drawing/2014/main" id="{A3C56630-82B0-491D-9063-AB094E48E0E9}"/>
                </a:ext>
              </a:extLst>
            </p:cNvPr>
            <p:cNvPicPr preferRelativeResize="0">
              <a:picLocks/>
            </p:cNvPicPr>
            <p:nvPr/>
          </p:nvPicPr>
          <p:blipFill rotWithShape="1">
            <a:blip r:embed="rId3" cstate="email">
              <a:extLst>
                <a:ext uri="{28A0092B-C50C-407E-A947-70E740481C1C}">
                  <a14:useLocalDpi xmlns:a14="http://schemas.microsoft.com/office/drawing/2010/main" val="0"/>
                </a:ext>
              </a:extLst>
            </a:blip>
            <a:srcRect l="6123" t="10505" r="10034" b="10153"/>
            <a:stretch/>
          </p:blipFill>
          <p:spPr>
            <a:xfrm>
              <a:off x="21013096" y="7022695"/>
              <a:ext cx="2130552" cy="2139696"/>
            </a:xfrm>
            <a:prstGeom prst="ellipse">
              <a:avLst/>
            </a:prstGeom>
            <a:ln>
              <a:solidFill>
                <a:schemeClr val="bg1">
                  <a:lumMod val="85000"/>
                </a:schemeClr>
              </a:solidFill>
            </a:ln>
          </p:spPr>
        </p:pic>
        <p:pic>
          <p:nvPicPr>
            <p:cNvPr id="146" name="Picture 145">
              <a:extLst>
                <a:ext uri="{FF2B5EF4-FFF2-40B4-BE49-F238E27FC236}">
                  <a16:creationId xmlns:a16="http://schemas.microsoft.com/office/drawing/2014/main" id="{8F01D8AD-778F-4994-8B13-5AF7A43DD922}"/>
                </a:ext>
              </a:extLst>
            </p:cNvPr>
            <p:cNvPicPr preferRelativeResize="0">
              <a:picLocks/>
            </p:cNvPicPr>
            <p:nvPr/>
          </p:nvPicPr>
          <p:blipFill rotWithShape="1">
            <a:blip r:embed="rId4" cstate="email">
              <a:extLst>
                <a:ext uri="{28A0092B-C50C-407E-A947-70E740481C1C}">
                  <a14:useLocalDpi xmlns:a14="http://schemas.microsoft.com/office/drawing/2010/main" val="0"/>
                </a:ext>
              </a:extLst>
            </a:blip>
            <a:srcRect l="23263" t="-637" r="-757" b="39626"/>
            <a:stretch/>
          </p:blipFill>
          <p:spPr>
            <a:xfrm>
              <a:off x="20847940" y="4714014"/>
              <a:ext cx="2130552" cy="2139696"/>
            </a:xfrm>
            <a:prstGeom prst="ellipse">
              <a:avLst/>
            </a:prstGeom>
            <a:ln>
              <a:solidFill>
                <a:schemeClr val="bg1">
                  <a:lumMod val="85000"/>
                </a:schemeClr>
              </a:solidFill>
            </a:ln>
          </p:spPr>
        </p:pic>
        <p:sp>
          <p:nvSpPr>
            <p:cNvPr id="59" name="TextBox 58">
              <a:extLst>
                <a:ext uri="{FF2B5EF4-FFF2-40B4-BE49-F238E27FC236}">
                  <a16:creationId xmlns:a16="http://schemas.microsoft.com/office/drawing/2014/main" id="{6E47CC5D-ADFC-425E-B0FD-35476831E301}"/>
                </a:ext>
              </a:extLst>
            </p:cNvPr>
            <p:cNvSpPr txBox="1"/>
            <p:nvPr/>
          </p:nvSpPr>
          <p:spPr>
            <a:xfrm>
              <a:off x="13188219" y="119479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pic>
          <p:nvPicPr>
            <p:cNvPr id="60" name="Picture 59">
              <a:extLst>
                <a:ext uri="{FF2B5EF4-FFF2-40B4-BE49-F238E27FC236}">
                  <a16:creationId xmlns:a16="http://schemas.microsoft.com/office/drawing/2014/main" id="{55F5C942-0AE2-4B4D-AFC3-92CD24DD4E64}"/>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2520347" y="11710825"/>
              <a:ext cx="2130552" cy="2139696"/>
            </a:xfrm>
            <a:prstGeom prst="ellipse">
              <a:avLst/>
            </a:prstGeom>
            <a:ln w="12700" cap="rnd">
              <a:solidFill>
                <a:schemeClr val="tx1"/>
              </a:solidFill>
              <a:prstDash val="solid"/>
            </a:ln>
            <a:effectLst/>
          </p:spPr>
        </p:pic>
      </p:grpSp>
      <p:grpSp>
        <p:nvGrpSpPr>
          <p:cNvPr id="9" name="Group 8">
            <a:extLst>
              <a:ext uri="{FF2B5EF4-FFF2-40B4-BE49-F238E27FC236}">
                <a16:creationId xmlns:a16="http://schemas.microsoft.com/office/drawing/2014/main" id="{5A2B63FA-3966-41F0-A072-0CDB35EEE0B1}"/>
              </a:ext>
            </a:extLst>
          </p:cNvPr>
          <p:cNvGrpSpPr/>
          <p:nvPr/>
        </p:nvGrpSpPr>
        <p:grpSpPr>
          <a:xfrm>
            <a:off x="3302287" y="2021307"/>
            <a:ext cx="16643348" cy="11981614"/>
            <a:chOff x="3302287" y="1868907"/>
            <a:chExt cx="16643348" cy="11981614"/>
          </a:xfrm>
        </p:grpSpPr>
        <p:cxnSp>
          <p:nvCxnSpPr>
            <p:cNvPr id="106" name="Straight Arrow Connector 105">
              <a:extLst>
                <a:ext uri="{FF2B5EF4-FFF2-40B4-BE49-F238E27FC236}">
                  <a16:creationId xmlns:a16="http://schemas.microsoft.com/office/drawing/2014/main" id="{D6AF8185-7AA8-4353-A621-8EA49FB03293}"/>
                </a:ext>
              </a:extLst>
            </p:cNvPr>
            <p:cNvCxnSpPr>
              <a:cxnSpLocks/>
            </p:cNvCxnSpPr>
            <p:nvPr/>
          </p:nvCxnSpPr>
          <p:spPr>
            <a:xfrm flipV="1">
              <a:off x="13585623" y="4072424"/>
              <a:ext cx="0" cy="400451"/>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79007" y="209451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a:off x="11813898" y="4478501"/>
              <a:ext cx="5542"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a:endCxn id="54" idx="2"/>
            </p:cNvCxnSpPr>
            <p:nvPr/>
          </p:nvCxnSpPr>
          <p:spPr>
            <a:xfrm flipV="1">
              <a:off x="11809613" y="8129187"/>
              <a:ext cx="710734" cy="2632"/>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026" idx="2"/>
            </p:cNvCxnSpPr>
            <p:nvPr/>
          </p:nvCxnSpPr>
          <p:spPr>
            <a:xfrm>
              <a:off x="11809613" y="5787840"/>
              <a:ext cx="710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6"/>
            <a:stretch>
              <a:fillRect/>
            </a:stretch>
          </p:blipFill>
          <p:spPr>
            <a:xfrm>
              <a:off x="12520347" y="186890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3302287" y="12780673"/>
              <a:ext cx="533985"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4B3B3992-12ED-4F1C-9003-EA5674F021CD}"/>
                </a:ext>
              </a:extLst>
            </p:cNvPr>
            <p:cNvCxnSpPr>
              <a:cxnSpLocks/>
              <a:endCxn id="56" idx="2"/>
            </p:cNvCxnSpPr>
            <p:nvPr/>
          </p:nvCxnSpPr>
          <p:spPr>
            <a:xfrm>
              <a:off x="11809613" y="10480400"/>
              <a:ext cx="7207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E35ECC0-1AC8-488A-96D8-D6C12D151261}"/>
                </a:ext>
              </a:extLst>
            </p:cNvPr>
            <p:cNvSpPr txBox="1"/>
            <p:nvPr/>
          </p:nvSpPr>
          <p:spPr>
            <a:xfrm>
              <a:off x="13188219" y="499014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4138" b="1" dirty="0">
                  <a:solidFill>
                    <a:schemeClr val="bg1"/>
                  </a:solidFill>
                </a:rPr>
                <a:t>Priscilla Rodriguez</a:t>
              </a:r>
              <a:endParaRPr lang="en-US" sz="3547" b="1" dirty="0">
                <a:solidFill>
                  <a:schemeClr val="bg1"/>
                </a:solidFill>
              </a:endParaRP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026" name="Picture 2" descr="https://ids.se.com/image/user_male_portrait?img_id=61115667&amp;img_id_token=L21HrFsVeJBOjNvt%2F6n8m1sxnJU%3D&amp;t=1587061662656">
              <a:extLst>
                <a:ext uri="{FF2B5EF4-FFF2-40B4-BE49-F238E27FC236}">
                  <a16:creationId xmlns:a16="http://schemas.microsoft.com/office/drawing/2014/main" id="{20F277A4-C4E5-4AE6-8FDF-F2367FFB3006}"/>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520347" y="471799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3054268-905E-4554-AC46-0D5C7729337F}"/>
                </a:ext>
              </a:extLst>
            </p:cNvPr>
            <p:cNvSpPr txBox="1"/>
            <p:nvPr/>
          </p:nvSpPr>
          <p:spPr>
            <a:xfrm>
              <a:off x="13188219" y="7287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4" name="Picture 53">
              <a:extLst>
                <a:ext uri="{FF2B5EF4-FFF2-40B4-BE49-F238E27FC236}">
                  <a16:creationId xmlns:a16="http://schemas.microsoft.com/office/drawing/2014/main" id="{B4122FBF-3644-441F-B109-14902FAFED7B}"/>
                </a:ext>
              </a:extLst>
            </p:cNvPr>
            <p:cNvPicPr preferRelativeResize="0">
              <a:picLocks/>
            </p:cNvPicPr>
            <p:nvPr/>
          </p:nvPicPr>
          <p:blipFill>
            <a:blip r:embed="rId8"/>
            <a:stretch>
              <a:fillRect/>
            </a:stretch>
          </p:blipFill>
          <p:spPr>
            <a:xfrm>
              <a:off x="12520347" y="7059339"/>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55" name="TextBox 54">
              <a:extLst>
                <a:ext uri="{FF2B5EF4-FFF2-40B4-BE49-F238E27FC236}">
                  <a16:creationId xmlns:a16="http://schemas.microsoft.com/office/drawing/2014/main" id="{B5E0D309-6FFD-44DF-AE46-1C84C434C668}"/>
                </a:ext>
              </a:extLst>
            </p:cNvPr>
            <p:cNvSpPr txBox="1"/>
            <p:nvPr/>
          </p:nvSpPr>
          <p:spPr>
            <a:xfrm>
              <a:off x="13179007" y="96060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a:t>
              </a:r>
              <a:endParaRPr lang="en-US" sz="700" b="1" dirty="0">
                <a:solidFill>
                  <a:schemeClr val="bg1"/>
                </a:solidFill>
              </a:endParaRPr>
            </a:p>
            <a:p>
              <a:pPr defTabSz="0"/>
              <a:r>
                <a:rPr lang="en-US" sz="700"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pic>
          <p:nvPicPr>
            <p:cNvPr id="56" name="Picture 2" descr="https://ids.se.com/image/user_male_portrait?img_id=8676182&amp;img_id_token=vKCkK0kjApmZQCRbq9hWZKt5%2FOI%3D&amp;t=1575037869705">
              <a:extLst>
                <a:ext uri="{FF2B5EF4-FFF2-40B4-BE49-F238E27FC236}">
                  <a16:creationId xmlns:a16="http://schemas.microsoft.com/office/drawing/2014/main" id="{286C7495-0585-47FC-93CC-98D049C6A6A1}"/>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530329" y="941055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F6764A1-2C78-4575-96C1-39021A308E6F}"/>
                </a:ext>
              </a:extLst>
            </p:cNvPr>
            <p:cNvSpPr txBox="1"/>
            <p:nvPr/>
          </p:nvSpPr>
          <p:spPr>
            <a:xfrm>
              <a:off x="4585389" y="11916565"/>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Mayela Martinez</a:t>
              </a:r>
              <a:endParaRPr lang="en-US" sz="700" b="1" dirty="0">
                <a:solidFill>
                  <a:schemeClr val="bg1"/>
                </a:solidFill>
              </a:endParaRPr>
            </a:p>
            <a:p>
              <a:pPr defTabSz="0"/>
              <a:r>
                <a:rPr lang="en-US" sz="700"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pic>
          <p:nvPicPr>
            <p:cNvPr id="1030" name="Picture 6" descr="https://ids.se.com/image/user_male_portrait?img_id=9542887&amp;img_id_token=D5quE1hox8hniy2Yad%2FX2JRuvac%3D&amp;t=1587062687787">
              <a:extLst>
                <a:ext uri="{FF2B5EF4-FFF2-40B4-BE49-F238E27FC236}">
                  <a16:creationId xmlns:a16="http://schemas.microsoft.com/office/drawing/2014/main" id="{4AB48CC9-E576-4E7C-8B5F-D34E5C4FC1BF}"/>
                </a:ext>
              </a:extLst>
            </p:cNvPr>
            <p:cNvPicPr preferRelativeResize="0">
              <a:picLocks noChangeArrowheads="1"/>
            </p:cNvPicPr>
            <p:nvPr/>
          </p:nvPicPr>
          <p:blipFill rotWithShape="1">
            <a:blip r:embed="rId10" cstate="email">
              <a:extLst>
                <a:ext uri="{28A0092B-C50C-407E-A947-70E740481C1C}">
                  <a14:useLocalDpi xmlns:a14="http://schemas.microsoft.com/office/drawing/2010/main" val="0"/>
                </a:ext>
              </a:extLst>
            </a:blip>
            <a:srcRect l="17858" t="30438" r="15352"/>
            <a:stretch/>
          </p:blipFill>
          <p:spPr bwMode="auto">
            <a:xfrm>
              <a:off x="3848446" y="11710825"/>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grpSp>
      <p:sp>
        <p:nvSpPr>
          <p:cNvPr id="69" name="Slide Number Placeholder 2">
            <a:extLst>
              <a:ext uri="{FF2B5EF4-FFF2-40B4-BE49-F238E27FC236}">
                <a16:creationId xmlns:a16="http://schemas.microsoft.com/office/drawing/2014/main" id="{A75EDA1F-2F6F-4E07-ACD2-8DD30F454F4D}"/>
              </a:ext>
            </a:extLst>
          </p:cNvPr>
          <p:cNvSpPr>
            <a:spLocks noGrp="1"/>
          </p:cNvSpPr>
          <p:nvPr>
            <p:ph type="sldNum" sz="quarter" idx="4"/>
          </p:nvPr>
        </p:nvSpPr>
        <p:spPr>
          <a:xfrm>
            <a:off x="6164135" y="13498426"/>
            <a:ext cx="1839915" cy="92461"/>
          </a:xfrm>
        </p:spPr>
        <p:txBody>
          <a:bodyPr/>
          <a:lstStyle/>
          <a:p>
            <a:r>
              <a:rPr lang="en-US" dirty="0"/>
              <a:t>Page </a:t>
            </a:r>
            <a:fld id="{5A9C12DC-491F-9444-86A2-13AC5C62A2FC}" type="slidenum">
              <a:rPr lang="en-US" smtClean="0"/>
              <a:pPr/>
              <a:t>4</a:t>
            </a:fld>
            <a:endParaRPr lang="en-US" dirty="0"/>
          </a:p>
        </p:txBody>
      </p:sp>
      <p:cxnSp>
        <p:nvCxnSpPr>
          <p:cNvPr id="70" name="Straight Connector 69">
            <a:extLst>
              <a:ext uri="{FF2B5EF4-FFF2-40B4-BE49-F238E27FC236}">
                <a16:creationId xmlns:a16="http://schemas.microsoft.com/office/drawing/2014/main" id="{B24E3EBA-1FA7-4A2C-84D9-752FF4B1AE9B}"/>
              </a:ext>
            </a:extLst>
          </p:cNvPr>
          <p:cNvCxnSpPr>
            <a:cxnSpLocks/>
          </p:cNvCxnSpPr>
          <p:nvPr/>
        </p:nvCxnSpPr>
        <p:spPr>
          <a:xfrm flipH="1">
            <a:off x="3284196" y="4630901"/>
            <a:ext cx="40021"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5D7B76F-855D-406C-956C-D5DA1538571C}"/>
              </a:ext>
            </a:extLst>
          </p:cNvPr>
          <p:cNvCxnSpPr>
            <a:cxnSpLocks/>
            <a:endCxn id="75" idx="2"/>
          </p:cNvCxnSpPr>
          <p:nvPr/>
        </p:nvCxnSpPr>
        <p:spPr>
          <a:xfrm>
            <a:off x="3311779" y="5961505"/>
            <a:ext cx="48352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D249FCA-7602-41C5-A4BF-3DA6CF5E46B9}"/>
              </a:ext>
            </a:extLst>
          </p:cNvPr>
          <p:cNvCxnSpPr>
            <a:cxnSpLocks/>
            <a:endCxn id="77" idx="2"/>
          </p:cNvCxnSpPr>
          <p:nvPr/>
        </p:nvCxnSpPr>
        <p:spPr>
          <a:xfrm>
            <a:off x="3324210" y="8303987"/>
            <a:ext cx="5242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2ABB9E7-7733-445B-BA59-D695920BF8C0}"/>
              </a:ext>
            </a:extLst>
          </p:cNvPr>
          <p:cNvCxnSpPr>
            <a:cxnSpLocks/>
          </p:cNvCxnSpPr>
          <p:nvPr/>
        </p:nvCxnSpPr>
        <p:spPr>
          <a:xfrm>
            <a:off x="3303649" y="10626193"/>
            <a:ext cx="5448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BAD805C2-1B3A-4816-A8C1-4244F0FA501F}"/>
              </a:ext>
            </a:extLst>
          </p:cNvPr>
          <p:cNvSpPr txBox="1"/>
          <p:nvPr/>
        </p:nvSpPr>
        <p:spPr>
          <a:xfrm>
            <a:off x="4589233" y="5191084"/>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75" name="Picture 74">
            <a:extLst>
              <a:ext uri="{FF2B5EF4-FFF2-40B4-BE49-F238E27FC236}">
                <a16:creationId xmlns:a16="http://schemas.microsoft.com/office/drawing/2014/main" id="{7BCC2FE8-30F0-47C0-835A-AA6798E2A9AA}"/>
              </a:ext>
            </a:extLst>
          </p:cNvPr>
          <p:cNvPicPr preferRelativeResize="0">
            <a:picLocks/>
          </p:cNvPicPr>
          <p:nvPr/>
        </p:nvPicPr>
        <p:blipFill>
          <a:blip r:embed="rId11"/>
          <a:stretch>
            <a:fillRect/>
          </a:stretch>
        </p:blipFill>
        <p:spPr>
          <a:xfrm>
            <a:off x="3795307" y="4891657"/>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a:extLst>
              <a:ext uri="{FF2B5EF4-FFF2-40B4-BE49-F238E27FC236}">
                <a16:creationId xmlns:a16="http://schemas.microsoft.com/office/drawing/2014/main" id="{FA6F6477-A8B4-49E9-88D6-7742BEEC6C30}"/>
              </a:ext>
            </a:extLst>
          </p:cNvPr>
          <p:cNvSpPr txBox="1"/>
          <p:nvPr/>
        </p:nvSpPr>
        <p:spPr>
          <a:xfrm>
            <a:off x="4585389" y="741862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pic>
        <p:nvPicPr>
          <p:cNvPr id="77" name="Picture 76">
            <a:extLst>
              <a:ext uri="{FF2B5EF4-FFF2-40B4-BE49-F238E27FC236}">
                <a16:creationId xmlns:a16="http://schemas.microsoft.com/office/drawing/2014/main" id="{6D53B34B-30DA-421A-8506-3A80DCB6DC0C}"/>
              </a:ext>
            </a:extLst>
          </p:cNvPr>
          <p:cNvPicPr>
            <a:picLocks noChangeAspect="1"/>
          </p:cNvPicPr>
          <p:nvPr/>
        </p:nvPicPr>
        <p:blipFill>
          <a:blip r:embed="rId12"/>
          <a:stretch>
            <a:fillRect/>
          </a:stretch>
        </p:blipFill>
        <p:spPr>
          <a:xfrm>
            <a:off x="3848446" y="7233489"/>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0" name="TextBox 79">
            <a:extLst>
              <a:ext uri="{FF2B5EF4-FFF2-40B4-BE49-F238E27FC236}">
                <a16:creationId xmlns:a16="http://schemas.microsoft.com/office/drawing/2014/main" id="{F7612E51-5FE1-4F27-8225-907958FE4A15}"/>
              </a:ext>
            </a:extLst>
          </p:cNvPr>
          <p:cNvSpPr txBox="1"/>
          <p:nvPr/>
        </p:nvSpPr>
        <p:spPr>
          <a:xfrm>
            <a:off x="4585389" y="9738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3600" dirty="0"/>
              <a:t>Vanessa Lucio</a:t>
            </a:r>
            <a:r>
              <a:rPr lang="en-US" sz="1000" dirty="0"/>
              <a:t> </a:t>
            </a:r>
          </a:p>
          <a:p>
            <a:r>
              <a:rPr lang="en-US" sz="1000" dirty="0"/>
              <a:t>                                           </a:t>
            </a:r>
            <a:r>
              <a:rPr lang="en-US" sz="2800" dirty="0"/>
              <a:t>Project Manager, MTY MEX</a:t>
            </a:r>
          </a:p>
          <a:p>
            <a:r>
              <a:rPr lang="en-US" sz="2800" dirty="0"/>
              <a:t>               CoS (SBO-REB), QVE</a:t>
            </a:r>
            <a:r>
              <a:rPr lang="en-US" dirty="0"/>
              <a:t>           </a:t>
            </a:r>
            <a:r>
              <a:rPr lang="en-US" sz="800" dirty="0"/>
              <a:t>   </a:t>
            </a:r>
          </a:p>
        </p:txBody>
      </p:sp>
      <p:pic>
        <p:nvPicPr>
          <p:cNvPr id="81" name="Picture 2" descr="https://ids.se.com/image/user_male_portrait?img_id=28752520&amp;img_id_token=Lwjjp%2FkpGi4WvkDo6XjsykHqlO0%3D&amp;t=1579616670543">
            <a:extLst>
              <a:ext uri="{FF2B5EF4-FFF2-40B4-BE49-F238E27FC236}">
                <a16:creationId xmlns:a16="http://schemas.microsoft.com/office/drawing/2014/main" id="{DD2A9194-62DB-4C27-A6C9-716344111504}"/>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3848446" y="9558175"/>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28937CDB-CB85-4300-AD00-FAD80BE3AF9E}"/>
              </a:ext>
            </a:extLst>
          </p:cNvPr>
          <p:cNvCxnSpPr>
            <a:cxnSpLocks/>
            <a:endCxn id="81" idx="2"/>
          </p:cNvCxnSpPr>
          <p:nvPr/>
        </p:nvCxnSpPr>
        <p:spPr>
          <a:xfrm>
            <a:off x="3303649" y="10628023"/>
            <a:ext cx="544797"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798C359-C62B-43F5-833A-D91A85F539C4}"/>
              </a:ext>
            </a:extLst>
          </p:cNvPr>
          <p:cNvSpPr txBox="1"/>
          <p:nvPr/>
        </p:nvSpPr>
        <p:spPr>
          <a:xfrm>
            <a:off x="21485887" y="9758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50" name="Picture 49">
            <a:extLst>
              <a:ext uri="{FF2B5EF4-FFF2-40B4-BE49-F238E27FC236}">
                <a16:creationId xmlns:a16="http://schemas.microsoft.com/office/drawing/2014/main" id="{57ECD9D4-DF11-4336-9DF0-C98F612AD72B}"/>
              </a:ext>
            </a:extLst>
          </p:cNvPr>
          <p:cNvPicPr preferRelativeResize="0">
            <a:picLocks/>
          </p:cNvPicPr>
          <p:nvPr/>
        </p:nvPicPr>
        <p:blipFill rotWithShape="1">
          <a:blip r:embed="rId14"/>
          <a:srcRect l="10389" t="31541" r="78973" b="44510"/>
          <a:stretch/>
        </p:blipFill>
        <p:spPr>
          <a:xfrm>
            <a:off x="21013096" y="9562952"/>
            <a:ext cx="2130552" cy="2139696"/>
          </a:xfrm>
          <a:prstGeom prst="flowChartConnector">
            <a:avLst/>
          </a:prstGeom>
          <a:ln>
            <a:solidFill>
              <a:schemeClr val="accent1"/>
            </a:solidFill>
          </a:ln>
        </p:spPr>
      </p:pic>
      <p:cxnSp>
        <p:nvCxnSpPr>
          <p:cNvPr id="52" name="Straight Arrow Connector 51">
            <a:extLst>
              <a:ext uri="{FF2B5EF4-FFF2-40B4-BE49-F238E27FC236}">
                <a16:creationId xmlns:a16="http://schemas.microsoft.com/office/drawing/2014/main" id="{F7E9899C-9016-4FD4-8A5D-5D2543515F7A}"/>
              </a:ext>
            </a:extLst>
          </p:cNvPr>
          <p:cNvCxnSpPr>
            <a:cxnSpLocks/>
          </p:cNvCxnSpPr>
          <p:nvPr/>
        </p:nvCxnSpPr>
        <p:spPr>
          <a:xfrm>
            <a:off x="20413014" y="106100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5432264"/>
            <a:ext cx="818849" cy="1422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2598763"/>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sp>
        <p:nvSpPr>
          <p:cNvPr id="40" name="TextBox 39">
            <a:extLst>
              <a:ext uri="{FF2B5EF4-FFF2-40B4-BE49-F238E27FC236}">
                <a16:creationId xmlns:a16="http://schemas.microsoft.com/office/drawing/2014/main" id="{72A4A986-CBB9-415F-A0BF-22BABC148FC7}"/>
              </a:ext>
            </a:extLst>
          </p:cNvPr>
          <p:cNvSpPr txBox="1"/>
          <p:nvPr/>
        </p:nvSpPr>
        <p:spPr>
          <a:xfrm>
            <a:off x="3628330" y="114945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 Reyes</a:t>
            </a:r>
            <a:r>
              <a:rPr lang="en-US" sz="800" b="1" dirty="0">
                <a:solidFill>
                  <a:schemeClr val="bg1"/>
                </a:solidFill>
              </a:rPr>
              <a:t>                                      	 	   </a:t>
            </a:r>
            <a:r>
              <a:rPr lang="en-US" sz="2956" b="1" dirty="0">
                <a:solidFill>
                  <a:schemeClr val="bg1"/>
                </a:solidFill>
              </a:rPr>
              <a:t>Supplier Quality Engr </a:t>
            </a:r>
            <a:r>
              <a:rPr lang="en-US" sz="1478" b="1" dirty="0">
                <a:solidFill>
                  <a:schemeClr val="bg1"/>
                </a:solidFill>
              </a:rPr>
              <a:t>MTY MEX</a:t>
            </a:r>
            <a:r>
              <a:rPr lang="en-US" sz="100" b="1" dirty="0">
                <a:solidFill>
                  <a:schemeClr val="bg1"/>
                </a:solidFill>
              </a:rPr>
              <a:t>       	            </a:t>
            </a:r>
            <a:r>
              <a:rPr lang="en-US" sz="3547" dirty="0">
                <a:solidFill>
                  <a:schemeClr val="bg1"/>
                </a:solidFill>
              </a:rPr>
              <a:t>NAM </a:t>
            </a:r>
            <a:r>
              <a:rPr lang="en-US" sz="2956"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6"/>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7"/>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8"/>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9"/>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6"/>
            <a:ext cx="7326747" cy="2139696"/>
            <a:chOff x="3142872" y="11842791"/>
            <a:chExt cx="7326747" cy="2139696"/>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142872" y="11842791"/>
              <a:ext cx="2128099" cy="2139696"/>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113214" y="4393142"/>
            <a:ext cx="7377389" cy="2148555"/>
            <a:chOff x="3968375" y="7348390"/>
            <a:chExt cx="7377389" cy="2148555"/>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PM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968375" y="7348390"/>
              <a:ext cx="2153425" cy="2148555"/>
              <a:chOff x="3841851" y="7404261"/>
              <a:chExt cx="2153425" cy="2148555"/>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2"/>
              <a:stretch>
                <a:fillRect/>
              </a:stretch>
            </p:blipFill>
            <p:spPr>
              <a:xfrm>
                <a:off x="3841851" y="7413120"/>
                <a:ext cx="2121408" cy="2139696"/>
              </a:xfrm>
              <a:prstGeom prst="ellipse">
                <a:avLst/>
              </a:prstGeom>
              <a:grpFill/>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76406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995272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5507140"/>
            <a:ext cx="9083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252926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9" name="Picture 78">
            <a:extLst>
              <a:ext uri="{FF2B5EF4-FFF2-40B4-BE49-F238E27FC236}">
                <a16:creationId xmlns:a16="http://schemas.microsoft.com/office/drawing/2014/main" id="{4A91FDDB-BB99-406A-9AAC-BA32310295E7}"/>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3091263" y="11371292"/>
            <a:ext cx="2121408" cy="2130552"/>
          </a:xfrm>
          <a:prstGeom prst="flowChartConnector">
            <a:avLst/>
          </a:prstGeom>
          <a:ln>
            <a:solidFill>
              <a:schemeClr val="bg1"/>
            </a:solidFill>
          </a:ln>
        </p:spPr>
      </p:pic>
      <p:pic>
        <p:nvPicPr>
          <p:cNvPr id="87" name="Picture 86">
            <a:extLst>
              <a:ext uri="{FF2B5EF4-FFF2-40B4-BE49-F238E27FC236}">
                <a16:creationId xmlns:a16="http://schemas.microsoft.com/office/drawing/2014/main" id="{9A56C119-2520-4C28-AD74-99381A648F46}"/>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32433" t="7332" r="33388" b="40412"/>
          <a:stretch/>
        </p:blipFill>
        <p:spPr>
          <a:xfrm>
            <a:off x="11105002" y="1864195"/>
            <a:ext cx="2121408" cy="2139696"/>
          </a:xfrm>
          <a:prstGeom prst="flowChartConnector">
            <a:avLst/>
          </a:prstGeom>
          <a:ln>
            <a:solidFill>
              <a:schemeClr val="bg1"/>
            </a:solidFill>
          </a:ln>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44790" y="6914552"/>
            <a:ext cx="6270" cy="27597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1051058" y="7944381"/>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7605854" y="713617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Ibrahim Hernandez</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sp>
        <p:nvSpPr>
          <p:cNvPr id="13" name="TextBox 12">
            <a:extLst>
              <a:ext uri="{FF2B5EF4-FFF2-40B4-BE49-F238E27FC236}">
                <a16:creationId xmlns:a16="http://schemas.microsoft.com/office/drawing/2014/main" id="{141464E2-B99B-49C7-B397-04671016CD55}"/>
              </a:ext>
            </a:extLst>
          </p:cNvPr>
          <p:cNvSpPr txBox="1"/>
          <p:nvPr/>
        </p:nvSpPr>
        <p:spPr>
          <a:xfrm>
            <a:off x="2106801" y="71422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500848" y="7073689"/>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51" name="TextBox 50">
            <a:extLst>
              <a:ext uri="{FF2B5EF4-FFF2-40B4-BE49-F238E27FC236}">
                <a16:creationId xmlns:a16="http://schemas.microsoft.com/office/drawing/2014/main" id="{7DBFB692-F2B8-4267-A64A-C1F751502B4B}"/>
              </a:ext>
            </a:extLst>
          </p:cNvPr>
          <p:cNvSpPr txBox="1"/>
          <p:nvPr/>
        </p:nvSpPr>
        <p:spPr>
          <a:xfrm>
            <a:off x="2104246" y="8978942"/>
            <a:ext cx="4288536" cy="144655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        Ana Paula Aguilar</a:t>
            </a:r>
          </a:p>
          <a:p>
            <a:r>
              <a:rPr lang="en-US" sz="2000" b="1" dirty="0">
                <a:solidFill>
                  <a:schemeClr val="bg1"/>
                </a:solidFill>
              </a:rPr>
              <a:t>              Procurement Intern, </a:t>
            </a:r>
          </a:p>
          <a:p>
            <a:r>
              <a:rPr lang="en-US" sz="2000" b="1" dirty="0">
                <a:solidFill>
                  <a:schemeClr val="bg1"/>
                </a:solidFill>
              </a:rPr>
              <a:t>              MTY, MEX</a:t>
            </a:r>
          </a:p>
          <a:p>
            <a:pPr algn="ctr"/>
            <a:r>
              <a:rPr lang="en-US" sz="600" b="1" dirty="0">
                <a:solidFill>
                  <a:schemeClr val="bg1"/>
                </a:solidFill>
              </a:rPr>
              <a:t>                                   </a:t>
            </a:r>
            <a:r>
              <a:rPr lang="en-US" sz="2000" b="1" dirty="0">
                <a:solidFill>
                  <a:schemeClr val="bg1"/>
                </a:solidFill>
              </a:rPr>
              <a:t>Web</a:t>
            </a:r>
            <a:r>
              <a:rPr lang="en-US" sz="2000" dirty="0">
                <a:solidFill>
                  <a:schemeClr val="bg1"/>
                </a:solidFill>
              </a:rPr>
              <a:t> </a:t>
            </a:r>
            <a:r>
              <a:rPr lang="en-US" sz="2000" b="1" dirty="0">
                <a:solidFill>
                  <a:schemeClr val="bg1"/>
                </a:solidFill>
              </a:rPr>
              <a:t>Apps</a:t>
            </a:r>
            <a:r>
              <a:rPr lang="en-US" sz="2000" dirty="0">
                <a:solidFill>
                  <a:schemeClr val="bg1"/>
                </a:solidFill>
              </a:rPr>
              <a:t> </a:t>
            </a:r>
            <a:r>
              <a:rPr lang="en-US" sz="2000" b="1" dirty="0">
                <a:solidFill>
                  <a:schemeClr val="bg1"/>
                </a:solidFill>
              </a:rPr>
              <a:t>Development</a:t>
            </a:r>
            <a:endParaRPr lang="en-US" sz="1400" b="1" dirty="0">
              <a:solidFill>
                <a:schemeClr val="bg1"/>
              </a:solidFill>
            </a:endParaRPr>
          </a:p>
        </p:txBody>
      </p:sp>
      <p:sp>
        <p:nvSpPr>
          <p:cNvPr id="92" name="TextBox 91">
            <a:extLst>
              <a:ext uri="{FF2B5EF4-FFF2-40B4-BE49-F238E27FC236}">
                <a16:creationId xmlns:a16="http://schemas.microsoft.com/office/drawing/2014/main" id="{405E0C2E-BAF0-4C2E-B4A4-86CA67EF3E73}"/>
              </a:ext>
            </a:extLst>
          </p:cNvPr>
          <p:cNvSpPr txBox="1"/>
          <p:nvPr/>
        </p:nvSpPr>
        <p:spPr>
          <a:xfrm>
            <a:off x="7605854" y="8997832"/>
            <a:ext cx="4288536" cy="144655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Daniel Hernandez</a:t>
            </a:r>
          </a:p>
          <a:p>
            <a:r>
              <a:rPr lang="en-US" sz="2000" b="1" dirty="0">
                <a:solidFill>
                  <a:schemeClr val="bg1"/>
                </a:solidFill>
              </a:rPr>
              <a:t>               Procurement Intern, </a:t>
            </a:r>
          </a:p>
          <a:p>
            <a:r>
              <a:rPr lang="en-US" sz="2000" b="1" dirty="0">
                <a:solidFill>
                  <a:schemeClr val="bg1"/>
                </a:solidFill>
              </a:rPr>
              <a:t>               MTY, MEX</a:t>
            </a:r>
          </a:p>
          <a:p>
            <a:r>
              <a:rPr lang="en-US" sz="500" b="1" dirty="0">
                <a:solidFill>
                  <a:schemeClr val="bg1"/>
                </a:solidFill>
              </a:rPr>
              <a:t>                                                          </a:t>
            </a:r>
            <a:r>
              <a:rPr lang="en-US" sz="2000" b="1" dirty="0">
                <a:solidFill>
                  <a:schemeClr val="bg1"/>
                </a:solidFill>
              </a:rPr>
              <a:t>Web Apps Development</a:t>
            </a:r>
          </a:p>
        </p:txBody>
      </p: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98878" y="658848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Teresa Cortes</a:t>
            </a:r>
            <a:endParaRPr lang="en-US" sz="2000" b="1" dirty="0">
              <a:solidFill>
                <a:schemeClr val="bg1"/>
              </a:solidFill>
            </a:endParaRPr>
          </a:p>
          <a:p>
            <a:r>
              <a:rPr lang="en-US" sz="1800" b="1" dirty="0">
                <a:solidFill>
                  <a:schemeClr val="bg1"/>
                </a:solidFill>
              </a:rPr>
              <a:t>         </a:t>
            </a:r>
            <a:r>
              <a:rPr lang="en-US" sz="2400" b="1" dirty="0">
                <a:solidFill>
                  <a:schemeClr val="bg1"/>
                </a:solidFill>
              </a:rPr>
              <a:t>Prj Specialist MTY, MEX </a:t>
            </a:r>
            <a:br>
              <a:rPr lang="en-US" sz="1800" b="1" dirty="0">
                <a:solidFill>
                  <a:schemeClr val="bg1"/>
                </a:solidFill>
              </a:rPr>
            </a:br>
            <a:r>
              <a:rPr lang="en-US" sz="1800" b="1" dirty="0">
                <a:solidFill>
                  <a:schemeClr val="bg1"/>
                </a:solidFill>
              </a:rPr>
              <a:t>         Purchasing Project Specialist</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0277980" y="8384033"/>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Fernando Purón</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44404" y="661322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11293" cy="618681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9" idx="2"/>
          </p:cNvCxnSpPr>
          <p:nvPr/>
        </p:nvCxnSpPr>
        <p:spPr>
          <a:xfrm flipV="1">
            <a:off x="24911631" y="7288789"/>
            <a:ext cx="718687" cy="100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3" idx="2"/>
          </p:cNvCxnSpPr>
          <p:nvPr/>
        </p:nvCxnSpPr>
        <p:spPr>
          <a:xfrm>
            <a:off x="24903017" y="9092136"/>
            <a:ext cx="7212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5"/>
          <a:stretch>
            <a:fillRect/>
          </a:stretch>
        </p:blipFill>
        <p:spPr>
          <a:xfrm>
            <a:off x="19570648" y="654634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13802117" y="10203955"/>
            <a:ext cx="490118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Productivity Workshop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6"/>
          <a:stretch>
            <a:fillRect/>
          </a:stretch>
        </p:blipFill>
        <p:spPr>
          <a:xfrm>
            <a:off x="13003860" y="9971800"/>
            <a:ext cx="1396564" cy="1554480"/>
          </a:xfrm>
          <a:prstGeom prst="ellipse">
            <a:avLst/>
          </a:prstGeom>
          <a:ln>
            <a:solidFill>
              <a:schemeClr val="accent1"/>
            </a:solidFill>
          </a:ln>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33004" y="9674273"/>
            <a:ext cx="46784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flipH="1">
            <a:off x="6588812" y="6914552"/>
            <a:ext cx="18020" cy="28302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27432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E64B3EE1-1854-4E36-9A6D-9A44C1BC7669}"/>
              </a:ext>
            </a:extLst>
          </p:cNvPr>
          <p:cNvSpPr txBox="1"/>
          <p:nvPr/>
        </p:nvSpPr>
        <p:spPr>
          <a:xfrm>
            <a:off x="26498878" y="834416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Diana de la Cruz</a:t>
            </a:r>
            <a:endParaRPr lang="en-US" sz="2000" b="1" dirty="0">
              <a:solidFill>
                <a:schemeClr val="bg1"/>
              </a:solidFill>
            </a:endParaRPr>
          </a:p>
          <a:p>
            <a:r>
              <a:rPr lang="en-US" sz="2000" b="1" dirty="0">
                <a:solidFill>
                  <a:schemeClr val="bg1"/>
                </a:solidFill>
              </a:rPr>
              <a:t>       Prj Specialist MTY, MEX</a:t>
            </a:r>
          </a:p>
          <a:p>
            <a:pPr algn="ctr"/>
            <a:r>
              <a:rPr lang="en-US" sz="2000" b="1" dirty="0">
                <a:solidFill>
                  <a:schemeClr val="bg1"/>
                </a:solidFill>
              </a:rPr>
              <a:t>       Purchasing Project Specialist</a:t>
            </a: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7"/>
          <a:srcRect l="10389" t="31541" r="78973" b="44510"/>
          <a:stretch/>
        </p:blipFill>
        <p:spPr>
          <a:xfrm>
            <a:off x="25624270" y="831489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8"/>
          <a:stretch>
            <a:fillRect/>
          </a:stretch>
        </p:blipFill>
        <p:spPr>
          <a:xfrm>
            <a:off x="12955671" y="6520334"/>
            <a:ext cx="1444752" cy="1554480"/>
          </a:xfrm>
          <a:prstGeom prst="flowChartConnector">
            <a:avLst/>
          </a:prstGeom>
        </p:spPr>
      </p:pic>
      <p:sp>
        <p:nvSpPr>
          <p:cNvPr id="88" name="TextBox 87">
            <a:extLst>
              <a:ext uri="{FF2B5EF4-FFF2-40B4-BE49-F238E27FC236}">
                <a16:creationId xmlns:a16="http://schemas.microsoft.com/office/drawing/2014/main" id="{4D6062B8-EA4D-443F-A072-9FD94B8B7BCF}"/>
              </a:ext>
            </a:extLst>
          </p:cNvPr>
          <p:cNvSpPr txBox="1"/>
          <p:nvPr/>
        </p:nvSpPr>
        <p:spPr>
          <a:xfrm>
            <a:off x="13772761" y="8405072"/>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37309" y="10797391"/>
            <a:ext cx="6927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9" cstate="email">
            <a:extLst>
              <a:ext uri="{28A0092B-C50C-407E-A947-70E740481C1C}">
                <a14:useLocalDpi xmlns:a14="http://schemas.microsoft.com/office/drawing/2010/main" val="0"/>
              </a:ext>
            </a:extLst>
          </a:blip>
          <a:srcRect l="3365" t="5025" r="13563" b="3491"/>
          <a:stretch/>
        </p:blipFill>
        <p:spPr bwMode="auto">
          <a:xfrm>
            <a:off x="12995116" y="8349993"/>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397633" y="12530197"/>
            <a:ext cx="561198"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0" cstate="email">
            <a:extLst>
              <a:ext uri="{28A0092B-C50C-407E-A947-70E740481C1C}">
                <a14:useLocalDpi xmlns:a14="http://schemas.microsoft.com/office/drawing/2010/main" val="0"/>
              </a:ext>
            </a:extLst>
          </a:blip>
          <a:srcRect l="15322" r="4714"/>
          <a:stretch/>
        </p:blipFill>
        <p:spPr bwMode="auto">
          <a:xfrm>
            <a:off x="19532167" y="8319835"/>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25D67D1-A066-440B-B7CE-278E3C5B7F53}"/>
              </a:ext>
            </a:extLst>
          </p:cNvPr>
          <p:cNvSpPr txBox="1"/>
          <p:nvPr/>
        </p:nvSpPr>
        <p:spPr>
          <a:xfrm>
            <a:off x="13765819" y="11767159"/>
            <a:ext cx="4901184" cy="13258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000" b="1" dirty="0">
                <a:solidFill>
                  <a:schemeClr val="bg1"/>
                </a:solidFill>
              </a:rPr>
              <a:t>         </a:t>
            </a:r>
            <a:r>
              <a:rPr lang="en-US" sz="2800" b="1" dirty="0">
                <a:solidFill>
                  <a:schemeClr val="bg1"/>
                </a:solidFill>
              </a:rPr>
              <a:t>Open Position</a:t>
            </a:r>
          </a:p>
          <a:p>
            <a:r>
              <a:rPr lang="en-US" sz="2000" b="1" dirty="0">
                <a:solidFill>
                  <a:schemeClr val="bg1"/>
                </a:solidFill>
              </a:rPr>
              <a:t>         Purchasing Projects-Intern</a:t>
            </a:r>
          </a:p>
          <a:p>
            <a:r>
              <a:rPr lang="en-US" sz="2000" b="1" dirty="0">
                <a:solidFill>
                  <a:schemeClr val="bg1"/>
                </a:solidFill>
              </a:rPr>
              <a:t>         Tlaxcala, Mex</a:t>
            </a:r>
            <a:r>
              <a:rPr lang="en-US" sz="2400" b="1" dirty="0">
                <a:solidFill>
                  <a:schemeClr val="bg1"/>
                </a:solidFill>
              </a:rPr>
              <a:t>               </a:t>
            </a:r>
            <a:endParaRPr lang="en-US" sz="2000" dirty="0">
              <a:solidFill>
                <a:schemeClr val="bg1"/>
              </a:solidFill>
            </a:endParaRPr>
          </a:p>
        </p:txBody>
      </p:sp>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7"/>
          <a:srcRect l="10389" t="31541" r="78973" b="44510"/>
          <a:stretch/>
        </p:blipFill>
        <p:spPr>
          <a:xfrm>
            <a:off x="12958831" y="11729795"/>
            <a:ext cx="1444752" cy="1554480"/>
          </a:xfrm>
          <a:prstGeom prst="flowChartConnector">
            <a:avLst/>
          </a:prstGeom>
          <a:ln>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6237554" y="11806799"/>
            <a:ext cx="4288536" cy="1077218"/>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pPr algn="ctr"/>
            <a:r>
              <a:rPr lang="en-US" sz="2000" b="1" dirty="0">
                <a:solidFill>
                  <a:schemeClr val="bg1"/>
                </a:solidFill>
              </a:rPr>
              <a:t>            </a:t>
            </a:r>
            <a:r>
              <a:rPr lang="en-US" sz="1600" b="1" dirty="0">
                <a:solidFill>
                  <a:schemeClr val="bg1"/>
                </a:solidFill>
              </a:rPr>
              <a:t>Project Specialist Intern, MTY,MEX</a:t>
            </a:r>
          </a:p>
        </p:txBody>
      </p:sp>
      <p:pic>
        <p:nvPicPr>
          <p:cNvPr id="106" name="Picture 105">
            <a:extLst>
              <a:ext uri="{FF2B5EF4-FFF2-40B4-BE49-F238E27FC236}">
                <a16:creationId xmlns:a16="http://schemas.microsoft.com/office/drawing/2014/main" id="{44520C7F-0D4B-445E-8196-C86B174FFF95}"/>
              </a:ext>
            </a:extLst>
          </p:cNvPr>
          <p:cNvPicPr preferRelativeResize="0">
            <a:picLocks/>
          </p:cNvPicPr>
          <p:nvPr/>
        </p:nvPicPr>
        <p:blipFill rotWithShape="1">
          <a:blip r:embed="rId7"/>
          <a:srcRect l="10389" t="31541" r="78973" b="44510"/>
          <a:stretch/>
        </p:blipFill>
        <p:spPr>
          <a:xfrm>
            <a:off x="6991532" y="7136061"/>
            <a:ext cx="1444752" cy="1554480"/>
          </a:xfrm>
          <a:prstGeom prst="flowChartConnector">
            <a:avLst/>
          </a:prstGeom>
          <a:ln>
            <a:solidFill>
              <a:schemeClr val="accent1"/>
            </a:solidFill>
          </a:ln>
        </p:spPr>
      </p:pic>
      <p:cxnSp>
        <p:nvCxnSpPr>
          <p:cNvPr id="112" name="Straight Arrow Connector 111">
            <a:extLst>
              <a:ext uri="{FF2B5EF4-FFF2-40B4-BE49-F238E27FC236}">
                <a16:creationId xmlns:a16="http://schemas.microsoft.com/office/drawing/2014/main" id="{19E4F552-4EF4-412E-A86A-22AF2DEA2F4F}"/>
              </a:ext>
            </a:extLst>
          </p:cNvPr>
          <p:cNvCxnSpPr>
            <a:cxnSpLocks/>
          </p:cNvCxnSpPr>
          <p:nvPr/>
        </p:nvCxnSpPr>
        <p:spPr>
          <a:xfrm>
            <a:off x="6591673" y="9744831"/>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BB86E38-A89C-4C6E-A095-C07B3DDF2CB7}"/>
              </a:ext>
            </a:extLst>
          </p:cNvPr>
          <p:cNvCxnSpPr>
            <a:cxnSpLocks/>
          </p:cNvCxnSpPr>
          <p:nvPr/>
        </p:nvCxnSpPr>
        <p:spPr>
          <a:xfrm>
            <a:off x="6577666" y="7910367"/>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0915C541-F02A-4E48-A89D-320C93C9BD4B}"/>
              </a:ext>
            </a:extLst>
          </p:cNvPr>
          <p:cNvPicPr preferRelativeResize="0">
            <a:picLocks/>
          </p:cNvPicPr>
          <p:nvPr/>
        </p:nvPicPr>
        <p:blipFill rotWithShape="1">
          <a:blip r:embed="rId7"/>
          <a:srcRect l="10389" t="31541" r="78973" b="44510"/>
          <a:stretch/>
        </p:blipFill>
        <p:spPr>
          <a:xfrm>
            <a:off x="25630318" y="6521597"/>
            <a:ext cx="1444752" cy="1554480"/>
          </a:xfrm>
          <a:prstGeom prst="flowChartConnector">
            <a:avLst/>
          </a:prstGeom>
          <a:ln>
            <a:solidFill>
              <a:schemeClr val="accent1"/>
            </a:solidFill>
          </a:ln>
        </p:spPr>
      </p:pic>
      <p:pic>
        <p:nvPicPr>
          <p:cNvPr id="9" name="Picture 8">
            <a:extLst>
              <a:ext uri="{FF2B5EF4-FFF2-40B4-BE49-F238E27FC236}">
                <a16:creationId xmlns:a16="http://schemas.microsoft.com/office/drawing/2014/main" id="{22DA845A-1581-459A-99B8-CAF7E6C8FA5A}"/>
              </a:ext>
            </a:extLst>
          </p:cNvPr>
          <p:cNvPicPr preferRelativeResize="0">
            <a:picLocks/>
          </p:cNvPicPr>
          <p:nvPr/>
        </p:nvPicPr>
        <p:blipFill>
          <a:blip r:embed="rId11"/>
          <a:stretch>
            <a:fillRect/>
          </a:stretch>
        </p:blipFill>
        <p:spPr>
          <a:xfrm>
            <a:off x="25630318" y="6511549"/>
            <a:ext cx="1444752" cy="1554480"/>
          </a:xfrm>
          <a:prstGeom prst="flowChartConnector">
            <a:avLst/>
          </a:prstGeom>
        </p:spPr>
      </p:pic>
      <p:pic>
        <p:nvPicPr>
          <p:cNvPr id="11" name="Picture 10">
            <a:extLst>
              <a:ext uri="{FF2B5EF4-FFF2-40B4-BE49-F238E27FC236}">
                <a16:creationId xmlns:a16="http://schemas.microsoft.com/office/drawing/2014/main" id="{5BB413D0-6889-4614-8AA4-2F06D895FB5E}"/>
              </a:ext>
            </a:extLst>
          </p:cNvPr>
          <p:cNvPicPr preferRelativeResize="0">
            <a:picLocks/>
          </p:cNvPicPr>
          <p:nvPr/>
        </p:nvPicPr>
        <p:blipFill>
          <a:blip r:embed="rId12"/>
          <a:stretch>
            <a:fillRect/>
          </a:stretch>
        </p:blipFill>
        <p:spPr>
          <a:xfrm>
            <a:off x="6991053" y="7128676"/>
            <a:ext cx="1444752" cy="1554480"/>
          </a:xfrm>
          <a:prstGeom prst="flowChartConnector">
            <a:avLst/>
          </a:prstGeom>
        </p:spPr>
      </p:pic>
      <p:pic>
        <p:nvPicPr>
          <p:cNvPr id="118" name="Picture 117">
            <a:extLst>
              <a:ext uri="{FF2B5EF4-FFF2-40B4-BE49-F238E27FC236}">
                <a16:creationId xmlns:a16="http://schemas.microsoft.com/office/drawing/2014/main" id="{560B7B7A-9523-456A-8FBD-1D548A2F2CA3}"/>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25632884" y="8311860"/>
            <a:ext cx="1444752" cy="1554480"/>
          </a:xfrm>
          <a:prstGeom prst="flowChartConnector">
            <a:avLst/>
          </a:prstGeom>
        </p:spPr>
      </p:pic>
      <p:sp>
        <p:nvSpPr>
          <p:cNvPr id="223" name="Oval 222">
            <a:extLst>
              <a:ext uri="{FF2B5EF4-FFF2-40B4-BE49-F238E27FC236}">
                <a16:creationId xmlns:a16="http://schemas.microsoft.com/office/drawing/2014/main" id="{C4163F8C-5FF6-462A-8EDD-70FA97F7A122}"/>
              </a:ext>
            </a:extLst>
          </p:cNvPr>
          <p:cNvSpPr/>
          <p:nvPr/>
        </p:nvSpPr>
        <p:spPr>
          <a:xfrm>
            <a:off x="1637664" y="8877065"/>
            <a:ext cx="1298050" cy="1581889"/>
          </a:xfrm>
          <a:prstGeom prst="ellipse">
            <a:avLst/>
          </a:prstGeom>
          <a:blipFill>
            <a:blip r:embed="rId14"/>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138367E-016D-45C8-B56D-1CC8532BD022}"/>
              </a:ext>
            </a:extLst>
          </p:cNvPr>
          <p:cNvSpPr/>
          <p:nvPr/>
        </p:nvSpPr>
        <p:spPr>
          <a:xfrm>
            <a:off x="7158930" y="8896500"/>
            <a:ext cx="1199563" cy="1528950"/>
          </a:xfrm>
          <a:prstGeom prst="ellipse">
            <a:avLst/>
          </a:prstGeom>
          <a:blipFill>
            <a:blip r:embed="rId15"/>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1" name="TextBox 240">
            <a:extLst>
              <a:ext uri="{FF2B5EF4-FFF2-40B4-BE49-F238E27FC236}">
                <a16:creationId xmlns:a16="http://schemas.microsoft.com/office/drawing/2014/main" id="{44D7E7B0-8AB6-4380-9C58-768B0A33F47B}"/>
              </a:ext>
            </a:extLst>
          </p:cNvPr>
          <p:cNvSpPr txBox="1"/>
          <p:nvPr/>
        </p:nvSpPr>
        <p:spPr>
          <a:xfrm>
            <a:off x="25829044" y="10099840"/>
            <a:ext cx="5130166" cy="120032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Karen Hernandez</a:t>
            </a:r>
            <a:endParaRPr lang="en-US" sz="2000" b="1" dirty="0">
              <a:solidFill>
                <a:schemeClr val="bg1"/>
              </a:solidFill>
            </a:endParaRPr>
          </a:p>
          <a:p>
            <a:r>
              <a:rPr lang="en-US" sz="2000" b="1" dirty="0">
                <a:solidFill>
                  <a:schemeClr val="bg1"/>
                </a:solidFill>
              </a:rPr>
              <a:t>               MTY, MEX</a:t>
            </a:r>
          </a:p>
          <a:p>
            <a:r>
              <a:rPr lang="en-US" sz="2000" b="1" dirty="0">
                <a:solidFill>
                  <a:schemeClr val="bg1"/>
                </a:solidFill>
              </a:rPr>
              <a:t>               Project Specialist Intern</a:t>
            </a:r>
          </a:p>
        </p:txBody>
      </p:sp>
      <p:sp>
        <p:nvSpPr>
          <p:cNvPr id="244" name="Oval 243">
            <a:extLst>
              <a:ext uri="{FF2B5EF4-FFF2-40B4-BE49-F238E27FC236}">
                <a16:creationId xmlns:a16="http://schemas.microsoft.com/office/drawing/2014/main" id="{966B399A-0219-4C66-B9EE-86A4A7468CD7}"/>
              </a:ext>
            </a:extLst>
          </p:cNvPr>
          <p:cNvSpPr/>
          <p:nvPr/>
        </p:nvSpPr>
        <p:spPr>
          <a:xfrm>
            <a:off x="25656180" y="9866541"/>
            <a:ext cx="1271658" cy="1659738"/>
          </a:xfrm>
          <a:prstGeom prst="ellipse">
            <a:avLst/>
          </a:prstGeom>
          <a:blipFill>
            <a:blip r:embed="rId16"/>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7" name="Straight Arrow Connector 246">
            <a:extLst>
              <a:ext uri="{FF2B5EF4-FFF2-40B4-BE49-F238E27FC236}">
                <a16:creationId xmlns:a16="http://schemas.microsoft.com/office/drawing/2014/main" id="{761424BF-B6AE-46DC-AEC9-66E15EB5FC2F}"/>
              </a:ext>
            </a:extLst>
          </p:cNvPr>
          <p:cNvCxnSpPr>
            <a:cxnSpLocks/>
          </p:cNvCxnSpPr>
          <p:nvPr/>
        </p:nvCxnSpPr>
        <p:spPr>
          <a:xfrm>
            <a:off x="24931538" y="12480687"/>
            <a:ext cx="6927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1" name="Picture 2">
            <a:extLst>
              <a:ext uri="{FF2B5EF4-FFF2-40B4-BE49-F238E27FC236}">
                <a16:creationId xmlns:a16="http://schemas.microsoft.com/office/drawing/2014/main" id="{1471822B-5F5E-49A9-8A3A-8C0F39166BC7}"/>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25732174" y="11729795"/>
            <a:ext cx="1228944" cy="122894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a:xfrm>
            <a:off x="1824294" y="14445827"/>
            <a:ext cx="5284185" cy="92461"/>
          </a:xfrm>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F7A517BC-8196-4931-A0BE-E74D33C314B4}"/>
              </a:ext>
            </a:extLst>
          </p:cNvPr>
          <p:cNvSpPr txBox="1"/>
          <p:nvPr/>
        </p:nvSpPr>
        <p:spPr>
          <a:xfrm>
            <a:off x="6637291" y="1307558"/>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845275" y="4096049"/>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8224134" y="409723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227593" y="4111456"/>
            <a:ext cx="3810821"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D2/M2/Others</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7113043" y="4111456"/>
            <a:ext cx="351770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797478"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10510"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777742" y="900783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endParaRPr lang="en-US" sz="3200" dirty="0"/>
          </a:p>
          <a:p>
            <a:pPr algn="l"/>
            <a:r>
              <a:rPr lang="en-US" sz="1100" dirty="0"/>
              <a:t>                       </a:t>
            </a:r>
            <a:r>
              <a:rPr lang="en-US" sz="1800" dirty="0"/>
              <a:t>Project Manager, MTY MEX</a:t>
            </a:r>
          </a:p>
          <a:p>
            <a:pPr algn="l"/>
            <a:r>
              <a:rPr lang="en-US" sz="1800" dirty="0"/>
              <a:t>              CoS (SBO-REB), QVE</a:t>
            </a:r>
          </a:p>
        </p:txBody>
      </p:sp>
      <p:sp>
        <p:nvSpPr>
          <p:cNvPr id="87" name="TextBox 86">
            <a:extLst>
              <a:ext uri="{FF2B5EF4-FFF2-40B4-BE49-F238E27FC236}">
                <a16:creationId xmlns:a16="http://schemas.microsoft.com/office/drawing/2014/main" id="{23433467-4F2C-43FC-94E1-1F06E04276B6}"/>
              </a:ext>
            </a:extLst>
          </p:cNvPr>
          <p:cNvSpPr txBox="1"/>
          <p:nvPr/>
        </p:nvSpPr>
        <p:spPr>
          <a:xfrm>
            <a:off x="1780481" y="5761155"/>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7785" y="5611372"/>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777742" y="73406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3"/>
          <a:stretch>
            <a:fillRect/>
          </a:stretch>
        </p:blipFill>
        <p:spPr>
          <a:xfrm>
            <a:off x="1507785" y="7219594"/>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7050417" y="7397976"/>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800" b="1" dirty="0">
                <a:solidFill>
                  <a:schemeClr val="bg1"/>
                </a:solidFill>
              </a:rPr>
              <a:t>        </a:t>
            </a:r>
            <a:r>
              <a:rPr lang="en-US" sz="2400" b="1" dirty="0">
                <a:solidFill>
                  <a:schemeClr val="bg1"/>
                </a:solidFill>
              </a:rPr>
              <a:t>Open Position</a:t>
            </a:r>
          </a:p>
          <a:p>
            <a:r>
              <a:rPr lang="en-US" sz="1800" b="1" dirty="0">
                <a:solidFill>
                  <a:schemeClr val="bg1"/>
                </a:solidFill>
              </a:rPr>
              <a:t>        Project Manager</a:t>
            </a:r>
          </a:p>
          <a:p>
            <a:r>
              <a:rPr lang="en-US" sz="1800" b="1" dirty="0">
                <a:solidFill>
                  <a:schemeClr val="bg1"/>
                </a:solidFill>
              </a:rPr>
              <a:t>       CoS (SBO-REB), QVE</a:t>
            </a:r>
          </a:p>
        </p:txBody>
      </p:sp>
      <p:sp>
        <p:nvSpPr>
          <p:cNvPr id="95" name="TextBox 94">
            <a:extLst>
              <a:ext uri="{FF2B5EF4-FFF2-40B4-BE49-F238E27FC236}">
                <a16:creationId xmlns:a16="http://schemas.microsoft.com/office/drawing/2014/main" id="{9E023BFE-9BD9-4A5E-A252-FB586B41C169}"/>
              </a:ext>
            </a:extLst>
          </p:cNvPr>
          <p:cNvSpPr txBox="1"/>
          <p:nvPr/>
        </p:nvSpPr>
        <p:spPr>
          <a:xfrm>
            <a:off x="7042912" y="900693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Open Position</a:t>
            </a:r>
          </a:p>
          <a:p>
            <a:r>
              <a:rPr lang="es-ES" sz="1800" b="1" dirty="0">
                <a:solidFill>
                  <a:schemeClr val="bg1"/>
                </a:solidFill>
              </a:rPr>
              <a:t>        Project Manager</a:t>
            </a:r>
          </a:p>
          <a:p>
            <a:r>
              <a:rPr lang="es-ES" sz="1800" b="1" dirty="0">
                <a:solidFill>
                  <a:schemeClr val="bg1"/>
                </a:solidFill>
              </a:rPr>
              <a:t>        CoS (SBO-REB), QVE</a:t>
            </a:r>
          </a:p>
        </p:txBody>
      </p:sp>
      <p:sp>
        <p:nvSpPr>
          <p:cNvPr id="100" name="TextBox 99">
            <a:extLst>
              <a:ext uri="{FF2B5EF4-FFF2-40B4-BE49-F238E27FC236}">
                <a16:creationId xmlns:a16="http://schemas.microsoft.com/office/drawing/2014/main" id="{EC5BCC29-BDC3-49BA-A0FE-4F255085A3F4}"/>
              </a:ext>
            </a:extLst>
          </p:cNvPr>
          <p:cNvSpPr txBox="1"/>
          <p:nvPr/>
        </p:nvSpPr>
        <p:spPr>
          <a:xfrm>
            <a:off x="11980064" y="740147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Open Position</a:t>
            </a:r>
          </a:p>
          <a:p>
            <a:r>
              <a:rPr lang="en-US" sz="1800" dirty="0"/>
              <a:t>        Project Manager, MTY MEX</a:t>
            </a:r>
          </a:p>
          <a:p>
            <a:r>
              <a:rPr lang="en-US" sz="1800" dirty="0"/>
              <a:t>CoS (SBO-REB), QVE</a:t>
            </a:r>
          </a:p>
        </p:txBody>
      </p:sp>
      <p:sp>
        <p:nvSpPr>
          <p:cNvPr id="102" name="TextBox 101">
            <a:extLst>
              <a:ext uri="{FF2B5EF4-FFF2-40B4-BE49-F238E27FC236}">
                <a16:creationId xmlns:a16="http://schemas.microsoft.com/office/drawing/2014/main" id="{CBBE5205-1132-4174-85CE-7E67D1CED222}"/>
              </a:ext>
            </a:extLst>
          </p:cNvPr>
          <p:cNvSpPr txBox="1"/>
          <p:nvPr/>
        </p:nvSpPr>
        <p:spPr>
          <a:xfrm>
            <a:off x="17276317" y="7394473"/>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634209" y="7241148"/>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7341988" y="5717435"/>
            <a:ext cx="37124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6617433" y="5620004"/>
            <a:ext cx="1124712" cy="1362456"/>
          </a:xfrm>
          <a:prstGeom prst="ellipse">
            <a:avLst/>
          </a:prstGeom>
          <a:ln w="12700" cap="rnd">
            <a:solidFill>
              <a:schemeClr val="bg1"/>
            </a:solidFill>
            <a:prstDash val="solid"/>
          </a:ln>
          <a:effectLst/>
        </p:spPr>
      </p:pic>
      <p:sp>
        <p:nvSpPr>
          <p:cNvPr id="108" name="TextBox 107">
            <a:extLst>
              <a:ext uri="{FF2B5EF4-FFF2-40B4-BE49-F238E27FC236}">
                <a16:creationId xmlns:a16="http://schemas.microsoft.com/office/drawing/2014/main" id="{CF320E80-D539-4918-A47C-F46CB6FDCD52}"/>
              </a:ext>
            </a:extLst>
          </p:cNvPr>
          <p:cNvSpPr txBox="1"/>
          <p:nvPr/>
        </p:nvSpPr>
        <p:spPr>
          <a:xfrm>
            <a:off x="22185581" y="578041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21544384" y="5661846"/>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17294650" y="9048218"/>
            <a:ext cx="371246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6666036" y="8893690"/>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361378" y="578503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6730391" y="565908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342511" y="900229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p>
          <a:p>
            <a:pPr algn="l"/>
            <a:r>
              <a:rPr lang="en-US" sz="1800" dirty="0"/>
              <a:t>         Project Manager, MO USA</a:t>
            </a:r>
          </a:p>
          <a:p>
            <a:pPr algn="l"/>
            <a:r>
              <a:rPr lang="en-US" sz="1800" dirty="0"/>
              <a:t>         CoS (SBO-REB), QVE</a:t>
            </a:r>
          </a:p>
        </p:txBody>
      </p:sp>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149489" y="6286822"/>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150694" y="6300256"/>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160319" y="7969000"/>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157192" y="9539122"/>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2449285" y="3565694"/>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149489" y="5282321"/>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6021356" y="6565786"/>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6015285" y="6291214"/>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6030870" y="8028776"/>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6029843" y="9528723"/>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6021356" y="5248010"/>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650268" y="3231699"/>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1259825" y="5297767"/>
            <a:ext cx="16830" cy="26490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1276655" y="6291781"/>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1266064" y="7946767"/>
            <a:ext cx="350012" cy="284"/>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626885" y="3499619"/>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6218714" y="5407277"/>
            <a:ext cx="0" cy="429893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6224338" y="6300256"/>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a:endCxn id="103" idx="2"/>
          </p:cNvCxnSpPr>
          <p:nvPr/>
        </p:nvCxnSpPr>
        <p:spPr>
          <a:xfrm>
            <a:off x="16239292" y="7945688"/>
            <a:ext cx="394917"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7142777" y="3941426"/>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74239" y="5278506"/>
            <a:ext cx="0" cy="42606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74239" y="6309205"/>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6218714" y="9706211"/>
            <a:ext cx="447322"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92176" y="3447553"/>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22419" y="5437928"/>
            <a:ext cx="0" cy="42682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39653" y="6291214"/>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21610" y="7872905"/>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46444" y="3741465"/>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7047833" y="579850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6401750" y="564899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83907" y="739024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0"/>
          <a:srcRect l="8650" t="74728" r="88473" b="14315"/>
          <a:stretch/>
        </p:blipFill>
        <p:spPr>
          <a:xfrm>
            <a:off x="21544384" y="7241148"/>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74239" y="7922376"/>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530855" y="8899190"/>
            <a:ext cx="4741945" cy="1362456"/>
            <a:chOff x="21308183" y="7010168"/>
            <a:chExt cx="4741945" cy="1362456"/>
          </a:xfrm>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981150" y="576146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1621669" y="5611030"/>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1160710" y="9539122"/>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7361378" y="7311327"/>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2800" dirty="0"/>
              <a:t>Vanessa Lucio</a:t>
            </a:r>
            <a:r>
              <a:rPr lang="en-US" sz="300" dirty="0"/>
              <a:t>          </a:t>
            </a:r>
          </a:p>
          <a:p>
            <a:r>
              <a:rPr lang="en-US" sz="100" dirty="0"/>
              <a:t>                                                                                                                                                                                                        </a:t>
            </a:r>
            <a:r>
              <a:rPr lang="en-US" sz="1800" dirty="0"/>
              <a:t>Project Manager</a:t>
            </a:r>
            <a:r>
              <a:rPr lang="en-US" sz="1600" dirty="0"/>
              <a:t>,</a:t>
            </a:r>
            <a:r>
              <a:rPr lang="en-US" sz="2400" dirty="0"/>
              <a:t> </a:t>
            </a:r>
            <a:r>
              <a:rPr lang="en-US" sz="1400" dirty="0"/>
              <a:t>MTY MEX</a:t>
            </a:r>
            <a:endParaRPr lang="en-US" sz="1800" dirty="0"/>
          </a:p>
          <a:p>
            <a:r>
              <a:rPr lang="en-US" sz="1800" dirty="0"/>
              <a:t>          CoS (SBO-REB), QVE</a:t>
            </a:r>
            <a:r>
              <a:rPr lang="en-US" dirty="0"/>
              <a:t>          </a:t>
            </a:r>
            <a:r>
              <a:rPr lang="en-US" sz="800" dirty="0"/>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761505" y="7217828"/>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6432874" y="9706211"/>
            <a:ext cx="51116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98" name="Picture 97">
            <a:extLst>
              <a:ext uri="{FF2B5EF4-FFF2-40B4-BE49-F238E27FC236}">
                <a16:creationId xmlns:a16="http://schemas.microsoft.com/office/drawing/2014/main" id="{17D7B061-5A7C-415B-844D-2437A058C3B2}"/>
              </a:ext>
            </a:extLst>
          </p:cNvPr>
          <p:cNvPicPr preferRelativeResize="0">
            <a:picLocks/>
          </p:cNvPicPr>
          <p:nvPr/>
        </p:nvPicPr>
        <p:blipFill rotWithShape="1">
          <a:blip r:embed="rId14"/>
          <a:srcRect l="10389" t="31541" r="78973" b="44510"/>
          <a:stretch/>
        </p:blipFill>
        <p:spPr>
          <a:xfrm>
            <a:off x="6433707" y="7258304"/>
            <a:ext cx="1124712" cy="1362456"/>
          </a:xfrm>
          <a:prstGeom prst="flowChartConnector">
            <a:avLst/>
          </a:prstGeom>
          <a:ln>
            <a:solidFill>
              <a:schemeClr val="accent1"/>
            </a:solidFill>
          </a:ln>
        </p:spPr>
      </p:pic>
      <p:pic>
        <p:nvPicPr>
          <p:cNvPr id="94" name="Picture 93">
            <a:extLst>
              <a:ext uri="{FF2B5EF4-FFF2-40B4-BE49-F238E27FC236}">
                <a16:creationId xmlns:a16="http://schemas.microsoft.com/office/drawing/2014/main" id="{475B39F7-BC42-4953-9C7B-630B3C691B8C}"/>
              </a:ext>
            </a:extLst>
          </p:cNvPr>
          <p:cNvPicPr preferRelativeResize="0">
            <a:picLocks/>
          </p:cNvPicPr>
          <p:nvPr/>
        </p:nvPicPr>
        <p:blipFill rotWithShape="1">
          <a:blip r:embed="rId14"/>
          <a:srcRect l="10389" t="31541" r="78973" b="44510"/>
          <a:stretch/>
        </p:blipFill>
        <p:spPr>
          <a:xfrm>
            <a:off x="6433707" y="8893690"/>
            <a:ext cx="1124712" cy="1362456"/>
          </a:xfrm>
          <a:prstGeom prst="flowChartConnector">
            <a:avLst/>
          </a:prstGeom>
          <a:ln>
            <a:solidFill>
              <a:schemeClr val="accent1"/>
            </a:solidFill>
          </a:ln>
        </p:spPr>
      </p:pic>
      <p:pic>
        <p:nvPicPr>
          <p:cNvPr id="106" name="Picture 105">
            <a:extLst>
              <a:ext uri="{FF2B5EF4-FFF2-40B4-BE49-F238E27FC236}">
                <a16:creationId xmlns:a16="http://schemas.microsoft.com/office/drawing/2014/main" id="{1F91341A-0A4C-460D-8621-8A66B1E8A866}"/>
              </a:ext>
            </a:extLst>
          </p:cNvPr>
          <p:cNvPicPr preferRelativeResize="0">
            <a:picLocks/>
          </p:cNvPicPr>
          <p:nvPr/>
        </p:nvPicPr>
        <p:blipFill rotWithShape="1">
          <a:blip r:embed="rId14"/>
          <a:srcRect l="10389" t="31541" r="78973" b="44510"/>
          <a:stretch/>
        </p:blipFill>
        <p:spPr>
          <a:xfrm>
            <a:off x="26717827" y="8887049"/>
            <a:ext cx="1124712" cy="1362456"/>
          </a:xfrm>
          <a:prstGeom prst="flowChartConnector">
            <a:avLst/>
          </a:prstGeom>
          <a:ln>
            <a:solidFill>
              <a:schemeClr val="accent1"/>
            </a:solidFill>
          </a:ln>
        </p:spPr>
      </p:pic>
      <p:pic>
        <p:nvPicPr>
          <p:cNvPr id="107" name="Picture 106">
            <a:extLst>
              <a:ext uri="{FF2B5EF4-FFF2-40B4-BE49-F238E27FC236}">
                <a16:creationId xmlns:a16="http://schemas.microsoft.com/office/drawing/2014/main" id="{DD7F9C78-B5F2-4028-8CF6-D0FA8B1EE80E}"/>
              </a:ext>
            </a:extLst>
          </p:cNvPr>
          <p:cNvPicPr preferRelativeResize="0">
            <a:picLocks/>
          </p:cNvPicPr>
          <p:nvPr/>
        </p:nvPicPr>
        <p:blipFill rotWithShape="1">
          <a:blip r:embed="rId14"/>
          <a:srcRect l="10389" t="31541" r="78973" b="44510"/>
          <a:stretch/>
        </p:blipFill>
        <p:spPr>
          <a:xfrm>
            <a:off x="1504141" y="8931190"/>
            <a:ext cx="1124712" cy="1362456"/>
          </a:xfrm>
          <a:prstGeom prst="flowChartConnector">
            <a:avLst/>
          </a:prstGeom>
          <a:ln>
            <a:solidFill>
              <a:schemeClr val="accent1"/>
            </a:solidFill>
          </a:ln>
        </p:spPr>
      </p:pic>
      <p:pic>
        <p:nvPicPr>
          <p:cNvPr id="116" name="Picture 115">
            <a:extLst>
              <a:ext uri="{FF2B5EF4-FFF2-40B4-BE49-F238E27FC236}">
                <a16:creationId xmlns:a16="http://schemas.microsoft.com/office/drawing/2014/main" id="{222C463C-A1D6-455F-AF01-1659650687A7}"/>
              </a:ext>
            </a:extLst>
          </p:cNvPr>
          <p:cNvPicPr preferRelativeResize="0">
            <a:picLocks/>
          </p:cNvPicPr>
          <p:nvPr/>
        </p:nvPicPr>
        <p:blipFill rotWithShape="1">
          <a:blip r:embed="rId14"/>
          <a:srcRect l="10389" t="31541" r="78973" b="44510"/>
          <a:stretch/>
        </p:blipFill>
        <p:spPr>
          <a:xfrm>
            <a:off x="11616076" y="7292949"/>
            <a:ext cx="1124712" cy="1362456"/>
          </a:xfrm>
          <a:prstGeom prst="flowChartConnector">
            <a:avLst/>
          </a:prstGeom>
          <a:ln>
            <a:solidFill>
              <a:schemeClr val="accent1"/>
            </a:solidFill>
          </a:ln>
        </p:spPr>
      </p:pic>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2707</Words>
  <Application>Microsoft Office PowerPoint</Application>
  <PresentationFormat>Custom</PresentationFormat>
  <Paragraphs>509</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2020-09-25T20:14:03Z</dcterms:modified>
</cp:coreProperties>
</file>